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uce Bold" charset="1" panose="00000800000000000000"/>
      <p:regular r:id="rId20"/>
    </p:embeddedFont>
    <p:embeddedFont>
      <p:font typeface="Inter" charset="1" panose="020B0502030000000004"/>
      <p:regular r:id="rId21"/>
    </p:embeddedFont>
    <p:embeddedFont>
      <p:font typeface="Inter Bold" charset="1" panose="020B080203000000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3.png" Type="http://schemas.openxmlformats.org/officeDocument/2006/relationships/image"/><Relationship Id="rId8"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2.png" Type="http://schemas.openxmlformats.org/officeDocument/2006/relationships/image"/><Relationship Id="rId8"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11" Target="../media/image32.jpeg" Type="http://schemas.openxmlformats.org/officeDocument/2006/relationships/image"/><Relationship Id="rId2" Target="../media/image11.jpeg" Type="http://schemas.openxmlformats.org/officeDocument/2006/relationships/image"/><Relationship Id="rId3" Target="../media/image2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9.png" Type="http://schemas.openxmlformats.org/officeDocument/2006/relationships/image"/><Relationship Id="rId9" Target="../media/image3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7.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 Id="rId7" Target="../media/image18.jpe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3.png" Type="http://schemas.openxmlformats.org/officeDocument/2006/relationships/image"/><Relationship Id="rId8"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2.png" Type="http://schemas.openxmlformats.org/officeDocument/2006/relationships/image"/><Relationship Id="rId8"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51" r="0" b="-12851"/>
            </a:stretch>
          </a:blipFill>
        </p:spPr>
      </p:sp>
      <p:sp>
        <p:nvSpPr>
          <p:cNvPr name="Freeform 3" id="3"/>
          <p:cNvSpPr/>
          <p:nvPr/>
        </p:nvSpPr>
        <p:spPr>
          <a:xfrm flipH="false" flipV="false" rot="0">
            <a:off x="863569" y="687219"/>
            <a:ext cx="487830" cy="341481"/>
          </a:xfrm>
          <a:custGeom>
            <a:avLst/>
            <a:gdLst/>
            <a:ahLst/>
            <a:cxnLst/>
            <a:rect r="r" b="b" t="t" l="l"/>
            <a:pathLst>
              <a:path h="341481" w="487830">
                <a:moveTo>
                  <a:pt x="0" y="0"/>
                </a:moveTo>
                <a:lnTo>
                  <a:pt x="487829" y="0"/>
                </a:lnTo>
                <a:lnTo>
                  <a:pt x="487829" y="341481"/>
                </a:lnTo>
                <a:lnTo>
                  <a:pt x="0" y="341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972684" y="93659"/>
            <a:ext cx="7910706" cy="8513764"/>
          </a:xfrm>
          <a:custGeom>
            <a:avLst/>
            <a:gdLst/>
            <a:ahLst/>
            <a:cxnLst/>
            <a:rect r="r" b="b" t="t" l="l"/>
            <a:pathLst>
              <a:path h="8513764" w="7910706">
                <a:moveTo>
                  <a:pt x="0" y="0"/>
                </a:moveTo>
                <a:lnTo>
                  <a:pt x="7910705" y="0"/>
                </a:lnTo>
                <a:lnTo>
                  <a:pt x="7910705" y="8513763"/>
                </a:lnTo>
                <a:lnTo>
                  <a:pt x="0" y="85137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510830" y="1122816"/>
            <a:ext cx="9778358" cy="7382660"/>
          </a:xfrm>
          <a:custGeom>
            <a:avLst/>
            <a:gdLst/>
            <a:ahLst/>
            <a:cxnLst/>
            <a:rect r="r" b="b" t="t" l="l"/>
            <a:pathLst>
              <a:path h="7382660" w="9778358">
                <a:moveTo>
                  <a:pt x="0" y="0"/>
                </a:moveTo>
                <a:lnTo>
                  <a:pt x="9778358" y="0"/>
                </a:lnTo>
                <a:lnTo>
                  <a:pt x="9778358" y="7382660"/>
                </a:lnTo>
                <a:lnTo>
                  <a:pt x="0" y="7382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431697" y="1217518"/>
            <a:ext cx="6156918" cy="10240196"/>
          </a:xfrm>
          <a:custGeom>
            <a:avLst/>
            <a:gdLst/>
            <a:ahLst/>
            <a:cxnLst/>
            <a:rect r="r" b="b" t="t" l="l"/>
            <a:pathLst>
              <a:path h="10240196" w="6156918">
                <a:moveTo>
                  <a:pt x="0" y="0"/>
                </a:moveTo>
                <a:lnTo>
                  <a:pt x="6156917" y="0"/>
                </a:lnTo>
                <a:lnTo>
                  <a:pt x="6156917" y="10240196"/>
                </a:lnTo>
                <a:lnTo>
                  <a:pt x="0" y="10240196"/>
                </a:lnTo>
                <a:lnTo>
                  <a:pt x="0" y="0"/>
                </a:lnTo>
                <a:close/>
              </a:path>
            </a:pathLst>
          </a:custGeom>
          <a:blipFill>
            <a:blip r:embed="rId9"/>
            <a:stretch>
              <a:fillRect l="0" t="0" r="0" b="0"/>
            </a:stretch>
          </a:blipFill>
        </p:spPr>
      </p:sp>
      <p:sp>
        <p:nvSpPr>
          <p:cNvPr name="Freeform 7" id="7"/>
          <p:cNvSpPr/>
          <p:nvPr/>
        </p:nvSpPr>
        <p:spPr>
          <a:xfrm flipH="true" flipV="true" rot="0">
            <a:off x="-1042900" y="4218932"/>
            <a:ext cx="9872480" cy="6849033"/>
          </a:xfrm>
          <a:custGeom>
            <a:avLst/>
            <a:gdLst/>
            <a:ahLst/>
            <a:cxnLst/>
            <a:rect r="r" b="b" t="t" l="l"/>
            <a:pathLst>
              <a:path h="6849033" w="9872480">
                <a:moveTo>
                  <a:pt x="9872480" y="6849033"/>
                </a:moveTo>
                <a:lnTo>
                  <a:pt x="0" y="6849033"/>
                </a:lnTo>
                <a:lnTo>
                  <a:pt x="0" y="0"/>
                </a:lnTo>
                <a:lnTo>
                  <a:pt x="9872480" y="0"/>
                </a:lnTo>
                <a:lnTo>
                  <a:pt x="9872480" y="6849033"/>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856464" y="2638681"/>
            <a:ext cx="8436131" cy="1653632"/>
          </a:xfrm>
          <a:prstGeom prst="rect">
            <a:avLst/>
          </a:prstGeom>
        </p:spPr>
        <p:txBody>
          <a:bodyPr anchor="t" rtlCol="false" tIns="0" lIns="0" bIns="0" rIns="0">
            <a:spAutoFit/>
          </a:bodyPr>
          <a:lstStyle/>
          <a:p>
            <a:pPr algn="l">
              <a:lnSpc>
                <a:spcPts val="13319"/>
              </a:lnSpc>
            </a:pPr>
            <a:r>
              <a:rPr lang="en-US" sz="10325" b="true">
                <a:solidFill>
                  <a:srgbClr val="EA9F1E"/>
                </a:solidFill>
                <a:latin typeface="Open Sauce Bold"/>
                <a:ea typeface="Open Sauce Bold"/>
                <a:cs typeface="Open Sauce Bold"/>
                <a:sym typeface="Open Sauce Bold"/>
              </a:rPr>
              <a:t>System</a:t>
            </a:r>
          </a:p>
        </p:txBody>
      </p:sp>
      <p:sp>
        <p:nvSpPr>
          <p:cNvPr name="TextBox 9" id="9"/>
          <p:cNvSpPr txBox="true"/>
          <p:nvPr/>
        </p:nvSpPr>
        <p:spPr>
          <a:xfrm rot="0">
            <a:off x="1856464" y="4171676"/>
            <a:ext cx="7654366" cy="1498811"/>
          </a:xfrm>
          <a:prstGeom prst="rect">
            <a:avLst/>
          </a:prstGeom>
        </p:spPr>
        <p:txBody>
          <a:bodyPr anchor="t" rtlCol="false" tIns="0" lIns="0" bIns="0" rIns="0">
            <a:spAutoFit/>
          </a:bodyPr>
          <a:lstStyle/>
          <a:p>
            <a:pPr algn="l">
              <a:lnSpc>
                <a:spcPts val="12085"/>
              </a:lnSpc>
            </a:pPr>
            <a:r>
              <a:rPr lang="en-US" sz="9368" b="true">
                <a:solidFill>
                  <a:srgbClr val="FFFFFF"/>
                </a:solidFill>
                <a:latin typeface="Open Sauce Bold"/>
                <a:ea typeface="Open Sauce Bold"/>
                <a:cs typeface="Open Sauce Bold"/>
                <a:sym typeface="Open Sauce Bold"/>
              </a:rPr>
              <a:t>Proposal</a:t>
            </a:r>
          </a:p>
        </p:txBody>
      </p:sp>
      <p:sp>
        <p:nvSpPr>
          <p:cNvPr name="TextBox 10" id="10"/>
          <p:cNvSpPr txBox="true"/>
          <p:nvPr/>
        </p:nvSpPr>
        <p:spPr>
          <a:xfrm rot="0">
            <a:off x="1950793" y="5915453"/>
            <a:ext cx="7815339" cy="422200"/>
          </a:xfrm>
          <a:prstGeom prst="rect">
            <a:avLst/>
          </a:prstGeom>
        </p:spPr>
        <p:txBody>
          <a:bodyPr anchor="t" rtlCol="false" tIns="0" lIns="0" bIns="0" rIns="0">
            <a:spAutoFit/>
          </a:bodyPr>
          <a:lstStyle/>
          <a:p>
            <a:pPr algn="l">
              <a:lnSpc>
                <a:spcPts val="3504"/>
              </a:lnSpc>
            </a:pPr>
            <a:r>
              <a:rPr lang="en-US" sz="2502">
                <a:solidFill>
                  <a:srgbClr val="FFFFFF"/>
                </a:solidFill>
                <a:latin typeface="Inter"/>
                <a:ea typeface="Inter"/>
                <a:cs typeface="Inter"/>
                <a:sym typeface="Inter"/>
              </a:rPr>
              <a:t>Castro, Kate | Sagayoc, Armando | Tagud, Janus</a:t>
            </a:r>
          </a:p>
        </p:txBody>
      </p:sp>
      <p:sp>
        <p:nvSpPr>
          <p:cNvPr name="TextBox 11" id="11"/>
          <p:cNvSpPr txBox="true"/>
          <p:nvPr/>
        </p:nvSpPr>
        <p:spPr>
          <a:xfrm rot="0">
            <a:off x="1526571" y="639594"/>
            <a:ext cx="1534935" cy="389180"/>
          </a:xfrm>
          <a:prstGeom prst="rect">
            <a:avLst/>
          </a:prstGeom>
        </p:spPr>
        <p:txBody>
          <a:bodyPr anchor="t" rtlCol="false" tIns="0" lIns="0" bIns="0" rIns="0">
            <a:spAutoFit/>
          </a:bodyPr>
          <a:lstStyle/>
          <a:p>
            <a:pPr algn="l">
              <a:lnSpc>
                <a:spcPts val="3224"/>
              </a:lnSpc>
            </a:pPr>
            <a:r>
              <a:rPr lang="en-US" sz="2302">
                <a:solidFill>
                  <a:srgbClr val="FFFFFF"/>
                </a:solidFill>
                <a:latin typeface="Inter"/>
                <a:ea typeface="Inter"/>
                <a:cs typeface="Inter"/>
                <a:sym typeface="Inter"/>
              </a:rPr>
              <a:t>T145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909730" y="7985013"/>
            <a:ext cx="151394" cy="151669"/>
          </a:xfrm>
          <a:custGeom>
            <a:avLst/>
            <a:gdLst/>
            <a:ahLst/>
            <a:cxnLst/>
            <a:rect r="r" b="b" t="t" l="l"/>
            <a:pathLst>
              <a:path h="151669" w="151394">
                <a:moveTo>
                  <a:pt x="0" y="0"/>
                </a:moveTo>
                <a:lnTo>
                  <a:pt x="151393" y="0"/>
                </a:lnTo>
                <a:lnTo>
                  <a:pt x="151393" y="151670"/>
                </a:lnTo>
                <a:lnTo>
                  <a:pt x="0" y="1516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515474" y="-1149339"/>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190814" y="1253225"/>
            <a:ext cx="7328509" cy="6546801"/>
          </a:xfrm>
          <a:custGeom>
            <a:avLst/>
            <a:gdLst/>
            <a:ahLst/>
            <a:cxnLst/>
            <a:rect r="r" b="b" t="t" l="l"/>
            <a:pathLst>
              <a:path h="6546801" w="7328509">
                <a:moveTo>
                  <a:pt x="0" y="0"/>
                </a:moveTo>
                <a:lnTo>
                  <a:pt x="7328509" y="0"/>
                </a:lnTo>
                <a:lnTo>
                  <a:pt x="7328509" y="6546801"/>
                </a:lnTo>
                <a:lnTo>
                  <a:pt x="0" y="6546801"/>
                </a:lnTo>
                <a:lnTo>
                  <a:pt x="0" y="0"/>
                </a:lnTo>
                <a:close/>
              </a:path>
            </a:pathLst>
          </a:custGeom>
          <a:blipFill>
            <a:blip r:embed="rId7">
              <a:alphaModFix amt="88000"/>
            </a:blip>
            <a:stretch>
              <a:fillRect l="0" t="0" r="0" b="0"/>
            </a:stretch>
          </a:blipFill>
        </p:spPr>
      </p:sp>
      <p:sp>
        <p:nvSpPr>
          <p:cNvPr name="Freeform 6" id="6"/>
          <p:cNvSpPr/>
          <p:nvPr/>
        </p:nvSpPr>
        <p:spPr>
          <a:xfrm flipH="false" flipV="false" rot="0">
            <a:off x="11593841" y="2233594"/>
            <a:ext cx="15415068" cy="12717431"/>
          </a:xfrm>
          <a:custGeom>
            <a:avLst/>
            <a:gdLst/>
            <a:ahLst/>
            <a:cxnLst/>
            <a:rect r="r" b="b" t="t" l="l"/>
            <a:pathLst>
              <a:path h="12717431" w="15415068">
                <a:moveTo>
                  <a:pt x="0" y="0"/>
                </a:moveTo>
                <a:lnTo>
                  <a:pt x="15415068" y="0"/>
                </a:lnTo>
                <a:lnTo>
                  <a:pt x="15415068" y="12717430"/>
                </a:lnTo>
                <a:lnTo>
                  <a:pt x="0" y="12717430"/>
                </a:lnTo>
                <a:lnTo>
                  <a:pt x="0" y="0"/>
                </a:lnTo>
                <a:close/>
              </a:path>
            </a:pathLst>
          </a:custGeom>
          <a:blipFill>
            <a:blip r:embed="rId8"/>
            <a:stretch>
              <a:fillRect l="0" t="0" r="0" b="0"/>
            </a:stretch>
          </a:blipFill>
        </p:spPr>
      </p:sp>
      <p:grpSp>
        <p:nvGrpSpPr>
          <p:cNvPr name="Group 7" id="7"/>
          <p:cNvGrpSpPr/>
          <p:nvPr/>
        </p:nvGrpSpPr>
        <p:grpSpPr>
          <a:xfrm rot="0">
            <a:off x="11984355" y="1489290"/>
            <a:ext cx="5246370" cy="52463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0" b="0"/>
              </a:stretch>
            </a:blipFill>
          </p:spPr>
        </p:sp>
      </p:grpSp>
      <p:sp>
        <p:nvSpPr>
          <p:cNvPr name="TextBox 9" id="9"/>
          <p:cNvSpPr txBox="true"/>
          <p:nvPr/>
        </p:nvSpPr>
        <p:spPr>
          <a:xfrm rot="0">
            <a:off x="1107483" y="1648708"/>
            <a:ext cx="8477731" cy="2002790"/>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Community Trade Hub</a:t>
            </a:r>
          </a:p>
        </p:txBody>
      </p:sp>
      <p:sp>
        <p:nvSpPr>
          <p:cNvPr name="TextBox 10" id="10"/>
          <p:cNvSpPr txBox="true"/>
          <p:nvPr/>
        </p:nvSpPr>
        <p:spPr>
          <a:xfrm rot="0">
            <a:off x="1107483" y="4326139"/>
            <a:ext cx="9852008" cy="4248150"/>
          </a:xfrm>
          <a:prstGeom prst="rect">
            <a:avLst/>
          </a:prstGeom>
        </p:spPr>
        <p:txBody>
          <a:bodyPr anchor="t" rtlCol="false" tIns="0" lIns="0" bIns="0" rIns="0">
            <a:spAutoFit/>
          </a:bodyPr>
          <a:lstStyle/>
          <a:p>
            <a:pPr algn="just">
              <a:lnSpc>
                <a:spcPts val="4200"/>
              </a:lnSpc>
            </a:pPr>
            <a:r>
              <a:rPr lang="en-US" sz="3000">
                <a:solidFill>
                  <a:srgbClr val="FFFFFF"/>
                </a:solidFill>
                <a:latin typeface="Inter"/>
                <a:ea typeface="Inter"/>
                <a:cs typeface="Inter"/>
                <a:sym typeface="Inter"/>
              </a:rPr>
              <a:t>A marketplace for buying and selling new and used items. Users can list products with descriptions, prices, and images, while buyers can browse, search, and connect with sellers. The platform streamlines local trade by providing a convenient and trusted transaction space among students, employees, or community members.</a:t>
            </a:r>
          </a:p>
          <a:p>
            <a:pPr algn="just">
              <a:lnSpc>
                <a:spcPts val="42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001384" y="447236"/>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83368" y="3381523"/>
            <a:ext cx="10537589" cy="7310452"/>
          </a:xfrm>
          <a:custGeom>
            <a:avLst/>
            <a:gdLst/>
            <a:ahLst/>
            <a:cxnLst/>
            <a:rect r="r" b="b" t="t" l="l"/>
            <a:pathLst>
              <a:path h="7310452" w="10537589">
                <a:moveTo>
                  <a:pt x="10537589" y="7310452"/>
                </a:moveTo>
                <a:lnTo>
                  <a:pt x="0" y="7310452"/>
                </a:lnTo>
                <a:lnTo>
                  <a:pt x="0" y="0"/>
                </a:lnTo>
                <a:lnTo>
                  <a:pt x="10537589" y="0"/>
                </a:lnTo>
                <a:lnTo>
                  <a:pt x="10537589" y="7310452"/>
                </a:lnTo>
                <a:close/>
              </a:path>
            </a:pathLst>
          </a:custGeom>
          <a:blipFill>
            <a:blip r:embed="rId5">
              <a:alphaModFix amt="52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53826" y="1989161"/>
            <a:ext cx="5713130" cy="1002665"/>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The Problem</a:t>
            </a:r>
          </a:p>
        </p:txBody>
      </p:sp>
      <p:sp>
        <p:nvSpPr>
          <p:cNvPr name="TextBox 6" id="6"/>
          <p:cNvSpPr txBox="true"/>
          <p:nvPr/>
        </p:nvSpPr>
        <p:spPr>
          <a:xfrm rot="0">
            <a:off x="1028700" y="3389789"/>
            <a:ext cx="11376008" cy="53149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Inter"/>
                <a:ea typeface="Inter"/>
                <a:cs typeface="Inter"/>
                <a:sym typeface="Inter"/>
              </a:rPr>
              <a:t>Lack of a centralized platform for buying and selling within a trusted community.</a:t>
            </a:r>
          </a:p>
          <a:p>
            <a:pPr algn="l" marL="647700" indent="-323850" lvl="1">
              <a:lnSpc>
                <a:spcPts val="4200"/>
              </a:lnSpc>
              <a:buFont typeface="Arial"/>
              <a:buChar char="•"/>
            </a:pPr>
            <a:r>
              <a:rPr lang="en-US" sz="3000">
                <a:solidFill>
                  <a:srgbClr val="FFFFFF"/>
                </a:solidFill>
                <a:latin typeface="Inter"/>
                <a:ea typeface="Inter"/>
                <a:cs typeface="Inter"/>
                <a:sym typeface="Inter"/>
              </a:rPr>
              <a:t>Difficulty in finding reliable sellers and buyers within</a:t>
            </a:r>
            <a:r>
              <a:rPr lang="en-US" sz="3000">
                <a:solidFill>
                  <a:srgbClr val="FFFFFF"/>
                </a:solidFill>
                <a:latin typeface="Inter"/>
                <a:ea typeface="Inter"/>
                <a:cs typeface="Inter"/>
                <a:sym typeface="Inter"/>
              </a:rPr>
              <a:t> a</a:t>
            </a:r>
            <a:r>
              <a:rPr lang="en-US" sz="3000">
                <a:solidFill>
                  <a:srgbClr val="FFFFFF"/>
                </a:solidFill>
                <a:latin typeface="Inter"/>
                <a:ea typeface="Inter"/>
                <a:cs typeface="Inter"/>
                <a:sym typeface="Inter"/>
              </a:rPr>
              <a:t>n organization.</a:t>
            </a:r>
          </a:p>
          <a:p>
            <a:pPr algn="l" marL="647700" indent="-323850" lvl="1">
              <a:lnSpc>
                <a:spcPts val="4200"/>
              </a:lnSpc>
              <a:buFont typeface="Arial"/>
              <a:buChar char="•"/>
            </a:pPr>
            <a:r>
              <a:rPr lang="en-US" sz="3000">
                <a:solidFill>
                  <a:srgbClr val="FFFFFF"/>
                </a:solidFill>
                <a:latin typeface="Inter"/>
                <a:ea typeface="Inter"/>
                <a:cs typeface="Inter"/>
                <a:sym typeface="Inter"/>
              </a:rPr>
              <a:t>Security concerns when trading through informal channels like social media.</a:t>
            </a:r>
          </a:p>
          <a:p>
            <a:pPr algn="l" marL="647700" indent="-323850" lvl="1">
              <a:lnSpc>
                <a:spcPts val="4200"/>
              </a:lnSpc>
              <a:buFont typeface="Arial"/>
              <a:buChar char="•"/>
            </a:pPr>
            <a:r>
              <a:rPr lang="en-US" sz="3000">
                <a:solidFill>
                  <a:srgbClr val="FFFFFF"/>
                </a:solidFill>
                <a:latin typeface="Inter"/>
                <a:ea typeface="Inter"/>
                <a:cs typeface="Inter"/>
                <a:sym typeface="Inter"/>
              </a:rPr>
              <a:t>Lack of organization in listings, making it hard to find relevant products.</a:t>
            </a:r>
          </a:p>
          <a:p>
            <a:pPr algn="l" marL="647700" indent="-323850" lvl="1">
              <a:lnSpc>
                <a:spcPts val="4200"/>
              </a:lnSpc>
              <a:buFont typeface="Arial"/>
              <a:buChar char="•"/>
            </a:pPr>
            <a:r>
              <a:rPr lang="en-US" sz="3000">
                <a:solidFill>
                  <a:srgbClr val="FFFFFF"/>
                </a:solidFill>
                <a:latin typeface="Inter"/>
                <a:ea typeface="Inter"/>
                <a:cs typeface="Inter"/>
                <a:sym typeface="Inter"/>
              </a:rPr>
              <a:t>Absence</a:t>
            </a:r>
            <a:r>
              <a:rPr lang="en-US" sz="3000">
                <a:solidFill>
                  <a:srgbClr val="FFFFFF"/>
                </a:solidFill>
                <a:latin typeface="Inter"/>
                <a:ea typeface="Inter"/>
                <a:cs typeface="Inter"/>
                <a:sym typeface="Inter"/>
              </a:rPr>
              <a:t> of an easy-to-use interface for local trading.</a:t>
            </a:r>
          </a:p>
          <a:p>
            <a:pPr algn="l">
              <a:lnSpc>
                <a:spcPts val="4200"/>
              </a:lnSpc>
            </a:pPr>
          </a:p>
        </p:txBody>
      </p:sp>
      <p:sp>
        <p:nvSpPr>
          <p:cNvPr name="Freeform 7" id="7"/>
          <p:cNvSpPr/>
          <p:nvPr/>
        </p:nvSpPr>
        <p:spPr>
          <a:xfrm flipH="false" flipV="false" rot="0">
            <a:off x="13007376" y="2212757"/>
            <a:ext cx="4619873" cy="7030507"/>
          </a:xfrm>
          <a:custGeom>
            <a:avLst/>
            <a:gdLst/>
            <a:ahLst/>
            <a:cxnLst/>
            <a:rect r="r" b="b" t="t" l="l"/>
            <a:pathLst>
              <a:path h="7030507" w="4619873">
                <a:moveTo>
                  <a:pt x="0" y="0"/>
                </a:moveTo>
                <a:lnTo>
                  <a:pt x="4619873" y="0"/>
                </a:lnTo>
                <a:lnTo>
                  <a:pt x="4619873" y="7030507"/>
                </a:lnTo>
                <a:lnTo>
                  <a:pt x="0" y="7030507"/>
                </a:lnTo>
                <a:lnTo>
                  <a:pt x="0" y="0"/>
                </a:lnTo>
                <a:close/>
              </a:path>
            </a:pathLst>
          </a:custGeom>
          <a:blipFill>
            <a:blip r:embed="rId7"/>
            <a:stretch>
              <a:fillRect l="0" t="0" r="0" b="0"/>
            </a:stretch>
          </a:blipFill>
        </p:spPr>
      </p:sp>
      <p:sp>
        <p:nvSpPr>
          <p:cNvPr name="Freeform 8" id="8"/>
          <p:cNvSpPr/>
          <p:nvPr/>
        </p:nvSpPr>
        <p:spPr>
          <a:xfrm flipH="false" flipV="false" rot="0">
            <a:off x="13228131" y="8704739"/>
            <a:ext cx="5385256" cy="1077051"/>
          </a:xfrm>
          <a:custGeom>
            <a:avLst/>
            <a:gdLst/>
            <a:ahLst/>
            <a:cxnLst/>
            <a:rect r="r" b="b" t="t" l="l"/>
            <a:pathLst>
              <a:path h="1077051" w="5385256">
                <a:moveTo>
                  <a:pt x="0" y="0"/>
                </a:moveTo>
                <a:lnTo>
                  <a:pt x="5385256" y="0"/>
                </a:lnTo>
                <a:lnTo>
                  <a:pt x="5385256" y="1077051"/>
                </a:lnTo>
                <a:lnTo>
                  <a:pt x="0" y="1077051"/>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112231" cy="3147642"/>
          </a:xfrm>
          <a:custGeom>
            <a:avLst/>
            <a:gdLst/>
            <a:ahLst/>
            <a:cxnLst/>
            <a:rect r="r" b="b" t="t" l="l"/>
            <a:pathLst>
              <a:path h="3147642" w="3112231">
                <a:moveTo>
                  <a:pt x="0" y="0"/>
                </a:moveTo>
                <a:lnTo>
                  <a:pt x="3112231" y="0"/>
                </a:lnTo>
                <a:lnTo>
                  <a:pt x="3112231" y="3147642"/>
                </a:lnTo>
                <a:lnTo>
                  <a:pt x="0" y="3147642"/>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3366" y="6104380"/>
            <a:ext cx="6224462" cy="6705401"/>
          </a:xfrm>
          <a:custGeom>
            <a:avLst/>
            <a:gdLst/>
            <a:ahLst/>
            <a:cxnLst/>
            <a:rect r="r" b="b" t="t" l="l"/>
            <a:pathLst>
              <a:path h="6705401" w="6224462">
                <a:moveTo>
                  <a:pt x="0" y="0"/>
                </a:moveTo>
                <a:lnTo>
                  <a:pt x="6224461" y="0"/>
                </a:lnTo>
                <a:lnTo>
                  <a:pt x="6224461" y="6705401"/>
                </a:lnTo>
                <a:lnTo>
                  <a:pt x="0" y="6705401"/>
                </a:lnTo>
                <a:lnTo>
                  <a:pt x="0" y="0"/>
                </a:lnTo>
                <a:close/>
              </a:path>
            </a:pathLst>
          </a:custGeom>
          <a:blipFill>
            <a:blip r:embed="rId4"/>
            <a:stretch>
              <a:fillRect l="0" t="0" r="0" b="0"/>
            </a:stretch>
          </a:blipFill>
        </p:spPr>
      </p:sp>
      <p:sp>
        <p:nvSpPr>
          <p:cNvPr name="TextBox 4" id="4"/>
          <p:cNvSpPr txBox="true"/>
          <p:nvPr/>
        </p:nvSpPr>
        <p:spPr>
          <a:xfrm rot="0">
            <a:off x="1556115" y="2636784"/>
            <a:ext cx="4891891" cy="1002665"/>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Solution</a:t>
            </a:r>
          </a:p>
        </p:txBody>
      </p:sp>
      <p:sp>
        <p:nvSpPr>
          <p:cNvPr name="Freeform 5" id="5"/>
          <p:cNvSpPr/>
          <p:nvPr/>
        </p:nvSpPr>
        <p:spPr>
          <a:xfrm flipH="false" flipV="false" rot="0">
            <a:off x="12427034" y="-1622365"/>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328394" y="8509172"/>
            <a:ext cx="5385256" cy="1077051"/>
          </a:xfrm>
          <a:custGeom>
            <a:avLst/>
            <a:gdLst/>
            <a:ahLst/>
            <a:cxnLst/>
            <a:rect r="r" b="b" t="t" l="l"/>
            <a:pathLst>
              <a:path h="1077051" w="5385256">
                <a:moveTo>
                  <a:pt x="0" y="0"/>
                </a:moveTo>
                <a:lnTo>
                  <a:pt x="5385256" y="0"/>
                </a:lnTo>
                <a:lnTo>
                  <a:pt x="5385256" y="1077051"/>
                </a:lnTo>
                <a:lnTo>
                  <a:pt x="0" y="1077051"/>
                </a:lnTo>
                <a:lnTo>
                  <a:pt x="0" y="0"/>
                </a:lnTo>
                <a:close/>
              </a:path>
            </a:pathLst>
          </a:custGeom>
          <a:blipFill>
            <a:blip r:embed="rId7"/>
            <a:stretch>
              <a:fillRect l="0" t="0" r="0" b="0"/>
            </a:stretch>
          </a:blipFill>
        </p:spPr>
      </p:sp>
      <p:sp>
        <p:nvSpPr>
          <p:cNvPr name="Freeform 7" id="7"/>
          <p:cNvSpPr/>
          <p:nvPr/>
        </p:nvSpPr>
        <p:spPr>
          <a:xfrm flipH="false" flipV="false" rot="0">
            <a:off x="-1061504" y="-281796"/>
            <a:ext cx="4173734" cy="834747"/>
          </a:xfrm>
          <a:custGeom>
            <a:avLst/>
            <a:gdLst/>
            <a:ahLst/>
            <a:cxnLst/>
            <a:rect r="r" b="b" t="t" l="l"/>
            <a:pathLst>
              <a:path h="834747" w="4173734">
                <a:moveTo>
                  <a:pt x="0" y="0"/>
                </a:moveTo>
                <a:lnTo>
                  <a:pt x="4173735" y="0"/>
                </a:lnTo>
                <a:lnTo>
                  <a:pt x="4173735" y="834747"/>
                </a:lnTo>
                <a:lnTo>
                  <a:pt x="0" y="834747"/>
                </a:lnTo>
                <a:lnTo>
                  <a:pt x="0" y="0"/>
                </a:lnTo>
                <a:close/>
              </a:path>
            </a:pathLst>
          </a:custGeom>
          <a:blipFill>
            <a:blip r:embed="rId7"/>
            <a:stretch>
              <a:fillRect l="0" t="0" r="0" b="0"/>
            </a:stretch>
          </a:blipFill>
        </p:spPr>
      </p:sp>
      <p:sp>
        <p:nvSpPr>
          <p:cNvPr name="TextBox 8" id="8"/>
          <p:cNvSpPr txBox="true"/>
          <p:nvPr/>
        </p:nvSpPr>
        <p:spPr>
          <a:xfrm rot="0">
            <a:off x="1556115" y="4132204"/>
            <a:ext cx="10389655" cy="4248150"/>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Inter"/>
                <a:ea typeface="Inter"/>
                <a:cs typeface="Inter"/>
                <a:sym typeface="Inter"/>
              </a:rPr>
              <a:t>Comm</a:t>
            </a:r>
            <a:r>
              <a:rPr lang="en-US" sz="3000">
                <a:solidFill>
                  <a:srgbClr val="FFFFFF"/>
                </a:solidFill>
                <a:latin typeface="Inter"/>
                <a:ea typeface="Inter"/>
                <a:cs typeface="Inter"/>
                <a:sym typeface="Inter"/>
              </a:rPr>
              <a:t>unity Trade Hub is a secure, user-friendly web platform where users can create accounts, list products, and browse items. It features advanced search and filters for quick navigation, user verification for security, and a messaging system for safe interactions. A review and rating system builds trust, ensuring a reliable and efficient trading network within a specific community.</a:t>
            </a:r>
          </a:p>
          <a:p>
            <a:pPr algn="just">
              <a:lnSpc>
                <a:spcPts val="4200"/>
              </a:lnSpc>
              <a:spcBef>
                <a:spcPct val="0"/>
              </a:spcBef>
            </a:pPr>
          </a:p>
        </p:txBody>
      </p:sp>
      <p:sp>
        <p:nvSpPr>
          <p:cNvPr name="Freeform 9" id="9"/>
          <p:cNvSpPr/>
          <p:nvPr/>
        </p:nvSpPr>
        <p:spPr>
          <a:xfrm flipH="true" flipV="false" rot="0">
            <a:off x="12427034" y="2655834"/>
            <a:ext cx="5669443" cy="6104380"/>
          </a:xfrm>
          <a:custGeom>
            <a:avLst/>
            <a:gdLst/>
            <a:ahLst/>
            <a:cxnLst/>
            <a:rect r="r" b="b" t="t" l="l"/>
            <a:pathLst>
              <a:path h="6104380" w="5669443">
                <a:moveTo>
                  <a:pt x="5669443" y="0"/>
                </a:moveTo>
                <a:lnTo>
                  <a:pt x="0" y="0"/>
                </a:lnTo>
                <a:lnTo>
                  <a:pt x="0" y="6104380"/>
                </a:lnTo>
                <a:lnTo>
                  <a:pt x="5669443" y="6104380"/>
                </a:lnTo>
                <a:lnTo>
                  <a:pt x="5669443" y="0"/>
                </a:lnTo>
                <a:close/>
              </a:path>
            </a:pathLst>
          </a:custGeom>
          <a:blipFill>
            <a:blip r:embed="rId8"/>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4830736">
            <a:off x="9666798" y="-5182747"/>
            <a:ext cx="13097023" cy="10805044"/>
          </a:xfrm>
          <a:custGeom>
            <a:avLst/>
            <a:gdLst/>
            <a:ahLst/>
            <a:cxnLst/>
            <a:rect r="r" b="b" t="t" l="l"/>
            <a:pathLst>
              <a:path h="10805044" w="13097023">
                <a:moveTo>
                  <a:pt x="0" y="0"/>
                </a:moveTo>
                <a:lnTo>
                  <a:pt x="13097023" y="0"/>
                </a:lnTo>
                <a:lnTo>
                  <a:pt x="13097023" y="10805044"/>
                </a:lnTo>
                <a:lnTo>
                  <a:pt x="0" y="10805044"/>
                </a:lnTo>
                <a:lnTo>
                  <a:pt x="0" y="0"/>
                </a:lnTo>
                <a:close/>
              </a:path>
            </a:pathLst>
          </a:custGeom>
          <a:blipFill>
            <a:blip r:embed="rId3"/>
            <a:stretch>
              <a:fillRect l="0" t="0" r="0" b="0"/>
            </a:stretch>
          </a:blipFill>
        </p:spPr>
      </p:sp>
      <p:sp>
        <p:nvSpPr>
          <p:cNvPr name="Freeform 4" id="4"/>
          <p:cNvSpPr/>
          <p:nvPr/>
        </p:nvSpPr>
        <p:spPr>
          <a:xfrm flipH="false" flipV="false" rot="0">
            <a:off x="9807257" y="0"/>
            <a:ext cx="8864180" cy="6149525"/>
          </a:xfrm>
          <a:custGeom>
            <a:avLst/>
            <a:gdLst/>
            <a:ahLst/>
            <a:cxnLst/>
            <a:rect r="r" b="b" t="t" l="l"/>
            <a:pathLst>
              <a:path h="6149525" w="8864180">
                <a:moveTo>
                  <a:pt x="0" y="0"/>
                </a:moveTo>
                <a:lnTo>
                  <a:pt x="8864180" y="0"/>
                </a:lnTo>
                <a:lnTo>
                  <a:pt x="8864180" y="6149525"/>
                </a:lnTo>
                <a:lnTo>
                  <a:pt x="0" y="6149525"/>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14946" y="1492435"/>
            <a:ext cx="6937260" cy="1002665"/>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Key Features</a:t>
            </a:r>
          </a:p>
        </p:txBody>
      </p:sp>
      <p:grpSp>
        <p:nvGrpSpPr>
          <p:cNvPr name="Group 6" id="6"/>
          <p:cNvGrpSpPr/>
          <p:nvPr/>
        </p:nvGrpSpPr>
        <p:grpSpPr>
          <a:xfrm rot="0">
            <a:off x="914946" y="6536250"/>
            <a:ext cx="4886146" cy="2802481"/>
            <a:chOff x="0" y="0"/>
            <a:chExt cx="1127313" cy="646578"/>
          </a:xfrm>
        </p:grpSpPr>
        <p:sp>
          <p:nvSpPr>
            <p:cNvPr name="Freeform 7" id="7"/>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a:ln cap="sq">
              <a:noFill/>
              <a:prstDash val="solid"/>
              <a:miter/>
            </a:ln>
          </p:spPr>
        </p:sp>
        <p:sp>
          <p:nvSpPr>
            <p:cNvPr name="TextBox 8" id="8"/>
            <p:cNvSpPr txBox="true"/>
            <p:nvPr/>
          </p:nvSpPr>
          <p:spPr>
            <a:xfrm>
              <a:off x="0" y="-47625"/>
              <a:ext cx="1127313" cy="694203"/>
            </a:xfrm>
            <a:prstGeom prst="rect">
              <a:avLst/>
            </a:prstGeom>
          </p:spPr>
          <p:txBody>
            <a:bodyPr anchor="ctr" rtlCol="false" tIns="57991" lIns="57991" bIns="57991" rIns="57991"/>
            <a:lstStyle/>
            <a:p>
              <a:pPr algn="ctr" marL="0" indent="0" lvl="0">
                <a:lnSpc>
                  <a:spcPts val="3220"/>
                </a:lnSpc>
                <a:spcBef>
                  <a:spcPct val="0"/>
                </a:spcBef>
              </a:pPr>
            </a:p>
          </p:txBody>
        </p:sp>
      </p:grpSp>
      <p:sp>
        <p:nvSpPr>
          <p:cNvPr name="TextBox 9" id="9"/>
          <p:cNvSpPr txBox="true"/>
          <p:nvPr/>
        </p:nvSpPr>
        <p:spPr>
          <a:xfrm rot="0">
            <a:off x="1505079" y="7010579"/>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Review &amp; Rating  System</a:t>
            </a:r>
          </a:p>
        </p:txBody>
      </p:sp>
      <p:sp>
        <p:nvSpPr>
          <p:cNvPr name="TextBox 10" id="10"/>
          <p:cNvSpPr txBox="true"/>
          <p:nvPr/>
        </p:nvSpPr>
        <p:spPr>
          <a:xfrm rot="0">
            <a:off x="1505079" y="8069042"/>
            <a:ext cx="3657902" cy="1153795"/>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Provides credibility by allowing users to rate transactions.</a:t>
            </a:r>
          </a:p>
        </p:txBody>
      </p:sp>
      <p:sp>
        <p:nvSpPr>
          <p:cNvPr name="Freeform 11" id="11"/>
          <p:cNvSpPr/>
          <p:nvPr/>
        </p:nvSpPr>
        <p:spPr>
          <a:xfrm flipH="false" flipV="false" rot="5400000">
            <a:off x="3896947" y="4012746"/>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12" id="12"/>
          <p:cNvGrpSpPr/>
          <p:nvPr/>
        </p:nvGrpSpPr>
        <p:grpSpPr>
          <a:xfrm rot="0">
            <a:off x="914946" y="3194473"/>
            <a:ext cx="4886146" cy="2802481"/>
            <a:chOff x="0" y="0"/>
            <a:chExt cx="1127313" cy="646578"/>
          </a:xfrm>
        </p:grpSpPr>
        <p:sp>
          <p:nvSpPr>
            <p:cNvPr name="Freeform 13" id="13"/>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14" id="14"/>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15" id="15"/>
          <p:cNvSpPr txBox="true"/>
          <p:nvPr/>
        </p:nvSpPr>
        <p:spPr>
          <a:xfrm rot="0">
            <a:off x="1505079" y="3704557"/>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Advanced Search &amp; Filters</a:t>
            </a:r>
          </a:p>
        </p:txBody>
      </p:sp>
      <p:sp>
        <p:nvSpPr>
          <p:cNvPr name="TextBox 16" id="16"/>
          <p:cNvSpPr txBox="true"/>
          <p:nvPr/>
        </p:nvSpPr>
        <p:spPr>
          <a:xfrm rot="0">
            <a:off x="1505079" y="4837558"/>
            <a:ext cx="3657902" cy="1153795"/>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Easily find products by category, price range, and location.</a:t>
            </a:r>
          </a:p>
        </p:txBody>
      </p:sp>
      <p:sp>
        <p:nvSpPr>
          <p:cNvPr name="Freeform 17" id="17"/>
          <p:cNvSpPr/>
          <p:nvPr/>
        </p:nvSpPr>
        <p:spPr>
          <a:xfrm flipH="false" flipV="false" rot="5400000">
            <a:off x="3896947" y="751400"/>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18" id="18"/>
          <p:cNvGrpSpPr/>
          <p:nvPr/>
        </p:nvGrpSpPr>
        <p:grpSpPr>
          <a:xfrm rot="0">
            <a:off x="6371608" y="3194473"/>
            <a:ext cx="4886146" cy="2802481"/>
            <a:chOff x="0" y="0"/>
            <a:chExt cx="1127313" cy="646578"/>
          </a:xfrm>
        </p:grpSpPr>
        <p:sp>
          <p:nvSpPr>
            <p:cNvPr name="Freeform 19" id="19"/>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20" id="20"/>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21" id="21"/>
          <p:cNvSpPr txBox="true"/>
          <p:nvPr/>
        </p:nvSpPr>
        <p:spPr>
          <a:xfrm rot="0">
            <a:off x="6961740" y="3685931"/>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Messaging System</a:t>
            </a:r>
          </a:p>
        </p:txBody>
      </p:sp>
      <p:sp>
        <p:nvSpPr>
          <p:cNvPr name="TextBox 22" id="22"/>
          <p:cNvSpPr txBox="true"/>
          <p:nvPr/>
        </p:nvSpPr>
        <p:spPr>
          <a:xfrm rot="0">
            <a:off x="6961740" y="4807696"/>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Direct communication between buyers and users.</a:t>
            </a:r>
          </a:p>
        </p:txBody>
      </p:sp>
      <p:sp>
        <p:nvSpPr>
          <p:cNvPr name="Freeform 23" id="23"/>
          <p:cNvSpPr/>
          <p:nvPr/>
        </p:nvSpPr>
        <p:spPr>
          <a:xfrm flipH="false" flipV="false" rot="5400000">
            <a:off x="9353609" y="751400"/>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24" id="24"/>
          <p:cNvGrpSpPr/>
          <p:nvPr/>
        </p:nvGrpSpPr>
        <p:grpSpPr>
          <a:xfrm rot="0">
            <a:off x="6371608" y="6455819"/>
            <a:ext cx="4886146" cy="2802481"/>
            <a:chOff x="0" y="0"/>
            <a:chExt cx="1127313" cy="646578"/>
          </a:xfrm>
        </p:grpSpPr>
        <p:sp>
          <p:nvSpPr>
            <p:cNvPr name="Freeform 25" id="25"/>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26" id="26"/>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27" id="27"/>
          <p:cNvSpPr txBox="true"/>
          <p:nvPr/>
        </p:nvSpPr>
        <p:spPr>
          <a:xfrm rot="0">
            <a:off x="6961740" y="6965903"/>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Wishlist and Favorities</a:t>
            </a:r>
          </a:p>
        </p:txBody>
      </p:sp>
      <p:sp>
        <p:nvSpPr>
          <p:cNvPr name="TextBox 28" id="28"/>
          <p:cNvSpPr txBox="true"/>
          <p:nvPr/>
        </p:nvSpPr>
        <p:spPr>
          <a:xfrm rot="0">
            <a:off x="6961740" y="8098904"/>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Enables user to save items they are interested in.</a:t>
            </a:r>
          </a:p>
        </p:txBody>
      </p:sp>
      <p:sp>
        <p:nvSpPr>
          <p:cNvPr name="Freeform 29" id="29"/>
          <p:cNvSpPr/>
          <p:nvPr/>
        </p:nvSpPr>
        <p:spPr>
          <a:xfrm flipH="false" flipV="false" rot="5400000">
            <a:off x="9353609" y="4012746"/>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30" id="30"/>
          <p:cNvGrpSpPr/>
          <p:nvPr/>
        </p:nvGrpSpPr>
        <p:grpSpPr>
          <a:xfrm rot="0">
            <a:off x="11916392" y="3194473"/>
            <a:ext cx="4886146" cy="2802481"/>
            <a:chOff x="0" y="0"/>
            <a:chExt cx="1127313" cy="646578"/>
          </a:xfrm>
        </p:grpSpPr>
        <p:sp>
          <p:nvSpPr>
            <p:cNvPr name="Freeform 31" id="31"/>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32" id="32"/>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33" id="33"/>
          <p:cNvSpPr txBox="true"/>
          <p:nvPr/>
        </p:nvSpPr>
        <p:spPr>
          <a:xfrm rot="0">
            <a:off x="12506525" y="3704557"/>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User Verification</a:t>
            </a:r>
          </a:p>
        </p:txBody>
      </p:sp>
      <p:sp>
        <p:nvSpPr>
          <p:cNvPr name="TextBox 34" id="34"/>
          <p:cNvSpPr txBox="true"/>
          <p:nvPr/>
        </p:nvSpPr>
        <p:spPr>
          <a:xfrm rot="0">
            <a:off x="12506525" y="4837558"/>
            <a:ext cx="3657902" cy="1153795"/>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Ensures safe trading environment through identity confirmation.</a:t>
            </a:r>
          </a:p>
        </p:txBody>
      </p:sp>
      <p:sp>
        <p:nvSpPr>
          <p:cNvPr name="Freeform 35" id="35"/>
          <p:cNvSpPr/>
          <p:nvPr/>
        </p:nvSpPr>
        <p:spPr>
          <a:xfrm flipH="false" flipV="false" rot="5400000">
            <a:off x="14898393" y="751400"/>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36" id="36"/>
          <p:cNvGrpSpPr/>
          <p:nvPr/>
        </p:nvGrpSpPr>
        <p:grpSpPr>
          <a:xfrm rot="0">
            <a:off x="11916392" y="6455819"/>
            <a:ext cx="4886146" cy="2802481"/>
            <a:chOff x="0" y="0"/>
            <a:chExt cx="1127313" cy="646578"/>
          </a:xfrm>
        </p:grpSpPr>
        <p:sp>
          <p:nvSpPr>
            <p:cNvPr name="Freeform 37" id="37"/>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38" id="38"/>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39" id="39"/>
          <p:cNvSpPr txBox="true"/>
          <p:nvPr/>
        </p:nvSpPr>
        <p:spPr>
          <a:xfrm rot="0">
            <a:off x="12506525" y="6965903"/>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Admin Moderation</a:t>
            </a:r>
          </a:p>
        </p:txBody>
      </p:sp>
      <p:sp>
        <p:nvSpPr>
          <p:cNvPr name="TextBox 40" id="40"/>
          <p:cNvSpPr txBox="true"/>
          <p:nvPr/>
        </p:nvSpPr>
        <p:spPr>
          <a:xfrm rot="0">
            <a:off x="12506525" y="8098904"/>
            <a:ext cx="3657902" cy="1153795"/>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Monitors posts to maintain quality and prevent fraud and scams.</a:t>
            </a:r>
          </a:p>
        </p:txBody>
      </p:sp>
      <p:sp>
        <p:nvSpPr>
          <p:cNvPr name="Freeform 41" id="41"/>
          <p:cNvSpPr/>
          <p:nvPr/>
        </p:nvSpPr>
        <p:spPr>
          <a:xfrm flipH="false" flipV="false" rot="5400000">
            <a:off x="14898393" y="4012746"/>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545581">
            <a:off x="-3197439" y="5746970"/>
            <a:ext cx="6258946" cy="7022660"/>
          </a:xfrm>
          <a:custGeom>
            <a:avLst/>
            <a:gdLst/>
            <a:ahLst/>
            <a:cxnLst/>
            <a:rect r="r" b="b" t="t" l="l"/>
            <a:pathLst>
              <a:path h="7022660" w="6258946">
                <a:moveTo>
                  <a:pt x="0" y="0"/>
                </a:moveTo>
                <a:lnTo>
                  <a:pt x="6258945" y="0"/>
                </a:lnTo>
                <a:lnTo>
                  <a:pt x="6258945" y="7022660"/>
                </a:lnTo>
                <a:lnTo>
                  <a:pt x="0" y="7022660"/>
                </a:lnTo>
                <a:lnTo>
                  <a:pt x="0" y="0"/>
                </a:lnTo>
                <a:close/>
              </a:path>
            </a:pathLst>
          </a:custGeom>
          <a:blipFill>
            <a:blip r:embed="rId3"/>
            <a:stretch>
              <a:fillRect l="0" t="0" r="0" b="0"/>
            </a:stretch>
          </a:blipFill>
        </p:spPr>
      </p:sp>
      <p:sp>
        <p:nvSpPr>
          <p:cNvPr name="Freeform 4" id="4"/>
          <p:cNvSpPr/>
          <p:nvPr/>
        </p:nvSpPr>
        <p:spPr>
          <a:xfrm flipH="false" flipV="false" rot="-8901294">
            <a:off x="14179309" y="-1463329"/>
            <a:ext cx="7334631" cy="8229600"/>
          </a:xfrm>
          <a:custGeom>
            <a:avLst/>
            <a:gdLst/>
            <a:ahLst/>
            <a:cxnLst/>
            <a:rect r="r" b="b" t="t" l="l"/>
            <a:pathLst>
              <a:path h="8229600" w="7334631">
                <a:moveTo>
                  <a:pt x="0" y="0"/>
                </a:moveTo>
                <a:lnTo>
                  <a:pt x="7334631" y="0"/>
                </a:lnTo>
                <a:lnTo>
                  <a:pt x="7334631"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15144692" y="-833440"/>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60045" y="4089667"/>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53478" y="1142009"/>
            <a:ext cx="10016996" cy="946277"/>
          </a:xfrm>
          <a:prstGeom prst="rect">
            <a:avLst/>
          </a:prstGeom>
        </p:spPr>
        <p:txBody>
          <a:bodyPr anchor="t" rtlCol="false" tIns="0" lIns="0" bIns="0" rIns="0">
            <a:spAutoFit/>
          </a:bodyPr>
          <a:lstStyle/>
          <a:p>
            <a:pPr algn="ctr">
              <a:lnSpc>
                <a:spcPts val="7563"/>
              </a:lnSpc>
            </a:pPr>
            <a:r>
              <a:rPr lang="en-US" sz="6199" b="true">
                <a:solidFill>
                  <a:srgbClr val="FFFFFF"/>
                </a:solidFill>
                <a:latin typeface="Inter Bold"/>
                <a:ea typeface="Inter Bold"/>
                <a:cs typeface="Inter Bold"/>
                <a:sym typeface="Inter Bold"/>
              </a:rPr>
              <a:t>Meet the Team</a:t>
            </a:r>
          </a:p>
        </p:txBody>
      </p:sp>
      <p:sp>
        <p:nvSpPr>
          <p:cNvPr name="Freeform 8" id="8"/>
          <p:cNvSpPr/>
          <p:nvPr/>
        </p:nvSpPr>
        <p:spPr>
          <a:xfrm flipH="false" flipV="false" rot="0">
            <a:off x="7750411" y="-1382714"/>
            <a:ext cx="10537589" cy="7310452"/>
          </a:xfrm>
          <a:custGeom>
            <a:avLst/>
            <a:gdLst/>
            <a:ahLst/>
            <a:cxnLst/>
            <a:rect r="r" b="b" t="t" l="l"/>
            <a:pathLst>
              <a:path h="7310452" w="10537589">
                <a:moveTo>
                  <a:pt x="0" y="0"/>
                </a:moveTo>
                <a:lnTo>
                  <a:pt x="10537589" y="0"/>
                </a:lnTo>
                <a:lnTo>
                  <a:pt x="10537589" y="7310452"/>
                </a:lnTo>
                <a:lnTo>
                  <a:pt x="0" y="7310452"/>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547517" y="2697124"/>
            <a:ext cx="4188036" cy="4278964"/>
            <a:chOff x="0" y="0"/>
            <a:chExt cx="5584048" cy="5705285"/>
          </a:xfrm>
        </p:grpSpPr>
        <p:sp>
          <p:nvSpPr>
            <p:cNvPr name="Freeform 10" id="10"/>
            <p:cNvSpPr/>
            <p:nvPr/>
          </p:nvSpPr>
          <p:spPr>
            <a:xfrm flipH="false" flipV="false" rot="0">
              <a:off x="0" y="0"/>
              <a:ext cx="5584048" cy="5705285"/>
            </a:xfrm>
            <a:custGeom>
              <a:avLst/>
              <a:gdLst/>
              <a:ahLst/>
              <a:cxnLst/>
              <a:rect r="r" b="b" t="t" l="l"/>
              <a:pathLst>
                <a:path h="5705285" w="5584048">
                  <a:moveTo>
                    <a:pt x="0" y="0"/>
                  </a:moveTo>
                  <a:lnTo>
                    <a:pt x="5584048" y="0"/>
                  </a:lnTo>
                  <a:lnTo>
                    <a:pt x="5584048" y="5705285"/>
                  </a:lnTo>
                  <a:lnTo>
                    <a:pt x="0" y="5705285"/>
                  </a:lnTo>
                  <a:lnTo>
                    <a:pt x="0" y="0"/>
                  </a:lnTo>
                  <a:close/>
                </a:path>
              </a:pathLst>
            </a:custGeom>
            <a:blipFill>
              <a:blip r:embed="rId8"/>
              <a:stretch>
                <a:fillRect l="0" t="0" r="0" b="0"/>
              </a:stretch>
            </a:blipFill>
          </p:spPr>
        </p:sp>
        <p:grpSp>
          <p:nvGrpSpPr>
            <p:cNvPr name="Group 11" id="11"/>
            <p:cNvGrpSpPr/>
            <p:nvPr/>
          </p:nvGrpSpPr>
          <p:grpSpPr>
            <a:xfrm rot="0">
              <a:off x="636489" y="697107"/>
              <a:ext cx="4311070" cy="431107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5424" t="0" r="-5424" b="0"/>
                </a:stretch>
              </a:blipFill>
            </p:spPr>
          </p:sp>
        </p:grpSp>
      </p:grpSp>
      <p:sp>
        <p:nvSpPr>
          <p:cNvPr name="Freeform 13" id="13"/>
          <p:cNvSpPr/>
          <p:nvPr/>
        </p:nvSpPr>
        <p:spPr>
          <a:xfrm flipH="false" flipV="false" rot="0">
            <a:off x="6967958" y="2651471"/>
            <a:ext cx="4188036" cy="4278964"/>
          </a:xfrm>
          <a:custGeom>
            <a:avLst/>
            <a:gdLst/>
            <a:ahLst/>
            <a:cxnLst/>
            <a:rect r="r" b="b" t="t" l="l"/>
            <a:pathLst>
              <a:path h="4278964" w="4188036">
                <a:moveTo>
                  <a:pt x="0" y="0"/>
                </a:moveTo>
                <a:lnTo>
                  <a:pt x="4188036" y="0"/>
                </a:lnTo>
                <a:lnTo>
                  <a:pt x="4188036" y="4278963"/>
                </a:lnTo>
                <a:lnTo>
                  <a:pt x="0" y="4278963"/>
                </a:lnTo>
                <a:lnTo>
                  <a:pt x="0" y="0"/>
                </a:lnTo>
                <a:close/>
              </a:path>
            </a:pathLst>
          </a:custGeom>
          <a:blipFill>
            <a:blip r:embed="rId8"/>
            <a:stretch>
              <a:fillRect l="0" t="0" r="0" b="0"/>
            </a:stretch>
          </a:blipFill>
        </p:spPr>
      </p:sp>
      <p:grpSp>
        <p:nvGrpSpPr>
          <p:cNvPr name="Group 14" id="14"/>
          <p:cNvGrpSpPr/>
          <p:nvPr/>
        </p:nvGrpSpPr>
        <p:grpSpPr>
          <a:xfrm rot="0">
            <a:off x="7445325" y="3174301"/>
            <a:ext cx="3233303" cy="323330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305" t="0" r="-1305" b="0"/>
              </a:stretch>
            </a:blipFill>
          </p:spPr>
        </p:sp>
      </p:grpSp>
      <p:sp>
        <p:nvSpPr>
          <p:cNvPr name="Freeform 16" id="16"/>
          <p:cNvSpPr/>
          <p:nvPr/>
        </p:nvSpPr>
        <p:spPr>
          <a:xfrm flipH="false" flipV="false" rot="0">
            <a:off x="12565732" y="2651471"/>
            <a:ext cx="4188036" cy="4278964"/>
          </a:xfrm>
          <a:custGeom>
            <a:avLst/>
            <a:gdLst/>
            <a:ahLst/>
            <a:cxnLst/>
            <a:rect r="r" b="b" t="t" l="l"/>
            <a:pathLst>
              <a:path h="4278964" w="4188036">
                <a:moveTo>
                  <a:pt x="0" y="0"/>
                </a:moveTo>
                <a:lnTo>
                  <a:pt x="4188035" y="0"/>
                </a:lnTo>
                <a:lnTo>
                  <a:pt x="4188035" y="4278963"/>
                </a:lnTo>
                <a:lnTo>
                  <a:pt x="0" y="4278963"/>
                </a:lnTo>
                <a:lnTo>
                  <a:pt x="0" y="0"/>
                </a:lnTo>
                <a:close/>
              </a:path>
            </a:pathLst>
          </a:custGeom>
          <a:blipFill>
            <a:blip r:embed="rId8"/>
            <a:stretch>
              <a:fillRect l="0" t="0" r="0" b="0"/>
            </a:stretch>
          </a:blipFill>
        </p:spPr>
      </p:sp>
      <p:grpSp>
        <p:nvGrpSpPr>
          <p:cNvPr name="Group 17" id="17"/>
          <p:cNvGrpSpPr/>
          <p:nvPr/>
        </p:nvGrpSpPr>
        <p:grpSpPr>
          <a:xfrm rot="0">
            <a:off x="13043098" y="3174301"/>
            <a:ext cx="3233303" cy="323330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7023" t="0" r="-7023" b="0"/>
              </a:stretch>
            </a:blipFill>
          </p:spPr>
        </p:sp>
      </p:grpSp>
      <p:sp>
        <p:nvSpPr>
          <p:cNvPr name="TextBox 19" id="19"/>
          <p:cNvSpPr txBox="true"/>
          <p:nvPr/>
        </p:nvSpPr>
        <p:spPr>
          <a:xfrm rot="0">
            <a:off x="6308316" y="7033814"/>
            <a:ext cx="6068793" cy="438785"/>
          </a:xfrm>
          <a:prstGeom prst="rect">
            <a:avLst/>
          </a:prstGeom>
        </p:spPr>
        <p:txBody>
          <a:bodyPr anchor="t" rtlCol="false" tIns="0" lIns="0" bIns="0" rIns="0">
            <a:spAutoFit/>
          </a:bodyPr>
          <a:lstStyle/>
          <a:p>
            <a:pPr algn="ctr">
              <a:lnSpc>
                <a:spcPts val="3640"/>
              </a:lnSpc>
            </a:pPr>
            <a:r>
              <a:rPr lang="en-US" sz="2600" b="true">
                <a:solidFill>
                  <a:srgbClr val="FFFFFF"/>
                </a:solidFill>
                <a:latin typeface="Inter Bold"/>
                <a:ea typeface="Inter Bold"/>
                <a:cs typeface="Inter Bold"/>
                <a:sym typeface="Inter Bold"/>
              </a:rPr>
              <a:t>Kate Alysabelle S. Castro</a:t>
            </a:r>
          </a:p>
        </p:txBody>
      </p:sp>
      <p:sp>
        <p:nvSpPr>
          <p:cNvPr name="TextBox 20" id="20"/>
          <p:cNvSpPr txBox="true"/>
          <p:nvPr/>
        </p:nvSpPr>
        <p:spPr>
          <a:xfrm rot="0">
            <a:off x="1655979" y="7750175"/>
            <a:ext cx="3750652" cy="306705"/>
          </a:xfrm>
          <a:prstGeom prst="rect">
            <a:avLst/>
          </a:prstGeom>
        </p:spPr>
        <p:txBody>
          <a:bodyPr anchor="t" rtlCol="false" tIns="0" lIns="0" bIns="0" rIns="0">
            <a:spAutoFit/>
          </a:bodyPr>
          <a:lstStyle/>
          <a:p>
            <a:pPr algn="ctr">
              <a:lnSpc>
                <a:spcPts val="2520"/>
              </a:lnSpc>
            </a:pPr>
            <a:r>
              <a:rPr lang="en-US" sz="1800">
                <a:solidFill>
                  <a:srgbClr val="FFFFFF"/>
                </a:solidFill>
                <a:latin typeface="Inter"/>
                <a:ea typeface="Inter"/>
                <a:cs typeface="Inter"/>
                <a:sym typeface="Inter"/>
              </a:rPr>
              <a:t>Hacker</a:t>
            </a:r>
          </a:p>
        </p:txBody>
      </p:sp>
      <p:sp>
        <p:nvSpPr>
          <p:cNvPr name="TextBox 21" id="21"/>
          <p:cNvSpPr txBox="true"/>
          <p:nvPr/>
        </p:nvSpPr>
        <p:spPr>
          <a:xfrm rot="0">
            <a:off x="7473556" y="7771833"/>
            <a:ext cx="3738313" cy="306705"/>
          </a:xfrm>
          <a:prstGeom prst="rect">
            <a:avLst/>
          </a:prstGeom>
        </p:spPr>
        <p:txBody>
          <a:bodyPr anchor="t" rtlCol="false" tIns="0" lIns="0" bIns="0" rIns="0">
            <a:spAutoFit/>
          </a:bodyPr>
          <a:lstStyle/>
          <a:p>
            <a:pPr algn="ctr">
              <a:lnSpc>
                <a:spcPts val="2520"/>
              </a:lnSpc>
            </a:pPr>
            <a:r>
              <a:rPr lang="en-US" sz="1800">
                <a:solidFill>
                  <a:srgbClr val="FFFFFF"/>
                </a:solidFill>
                <a:latin typeface="Inter"/>
                <a:ea typeface="Inter"/>
                <a:cs typeface="Inter"/>
                <a:sym typeface="Inter"/>
              </a:rPr>
              <a:t>Hipster</a:t>
            </a:r>
          </a:p>
        </p:txBody>
      </p:sp>
      <p:sp>
        <p:nvSpPr>
          <p:cNvPr name="TextBox 22" id="22"/>
          <p:cNvSpPr txBox="true"/>
          <p:nvPr/>
        </p:nvSpPr>
        <p:spPr>
          <a:xfrm rot="0">
            <a:off x="13275535" y="7790837"/>
            <a:ext cx="3738313" cy="306705"/>
          </a:xfrm>
          <a:prstGeom prst="rect">
            <a:avLst/>
          </a:prstGeom>
        </p:spPr>
        <p:txBody>
          <a:bodyPr anchor="t" rtlCol="false" tIns="0" lIns="0" bIns="0" rIns="0">
            <a:spAutoFit/>
          </a:bodyPr>
          <a:lstStyle/>
          <a:p>
            <a:pPr algn="ctr">
              <a:lnSpc>
                <a:spcPts val="2520"/>
              </a:lnSpc>
            </a:pPr>
            <a:r>
              <a:rPr lang="en-US" sz="1800">
                <a:solidFill>
                  <a:srgbClr val="FFFFFF"/>
                </a:solidFill>
                <a:latin typeface="Inter"/>
                <a:ea typeface="Inter"/>
                <a:cs typeface="Inter"/>
                <a:sym typeface="Inter"/>
              </a:rPr>
              <a:t>Hustler</a:t>
            </a:r>
          </a:p>
        </p:txBody>
      </p:sp>
      <p:sp>
        <p:nvSpPr>
          <p:cNvPr name="TextBox 23" id="23"/>
          <p:cNvSpPr txBox="true"/>
          <p:nvPr/>
        </p:nvSpPr>
        <p:spPr>
          <a:xfrm rot="0">
            <a:off x="607138" y="7033814"/>
            <a:ext cx="6068793" cy="438785"/>
          </a:xfrm>
          <a:prstGeom prst="rect">
            <a:avLst/>
          </a:prstGeom>
        </p:spPr>
        <p:txBody>
          <a:bodyPr anchor="t" rtlCol="false" tIns="0" lIns="0" bIns="0" rIns="0">
            <a:spAutoFit/>
          </a:bodyPr>
          <a:lstStyle/>
          <a:p>
            <a:pPr algn="ctr">
              <a:lnSpc>
                <a:spcPts val="3640"/>
              </a:lnSpc>
            </a:pPr>
            <a:r>
              <a:rPr lang="en-US" sz="2600" b="true">
                <a:solidFill>
                  <a:srgbClr val="FFFFFF"/>
                </a:solidFill>
                <a:latin typeface="Inter Bold"/>
                <a:ea typeface="Inter Bold"/>
                <a:cs typeface="Inter Bold"/>
                <a:sym typeface="Inter Bold"/>
              </a:rPr>
              <a:t>Armando Sagayoc Jr.</a:t>
            </a:r>
          </a:p>
        </p:txBody>
      </p:sp>
      <p:sp>
        <p:nvSpPr>
          <p:cNvPr name="TextBox 24" id="24"/>
          <p:cNvSpPr txBox="true"/>
          <p:nvPr/>
        </p:nvSpPr>
        <p:spPr>
          <a:xfrm rot="0">
            <a:off x="12110295" y="7126979"/>
            <a:ext cx="6068793" cy="438785"/>
          </a:xfrm>
          <a:prstGeom prst="rect">
            <a:avLst/>
          </a:prstGeom>
        </p:spPr>
        <p:txBody>
          <a:bodyPr anchor="t" rtlCol="false" tIns="0" lIns="0" bIns="0" rIns="0">
            <a:spAutoFit/>
          </a:bodyPr>
          <a:lstStyle/>
          <a:p>
            <a:pPr algn="ctr">
              <a:lnSpc>
                <a:spcPts val="3640"/>
              </a:lnSpc>
            </a:pPr>
            <a:r>
              <a:rPr lang="en-US" sz="2600" b="true">
                <a:solidFill>
                  <a:srgbClr val="FFFFFF"/>
                </a:solidFill>
                <a:latin typeface="Inter Bold"/>
                <a:ea typeface="Inter Bold"/>
                <a:cs typeface="Inter Bold"/>
                <a:sym typeface="Inter Bold"/>
              </a:rPr>
              <a:t>Janus Ezam Tagud</a:t>
            </a:r>
          </a:p>
        </p:txBody>
      </p:sp>
      <p:sp>
        <p:nvSpPr>
          <p:cNvPr name="TextBox 25" id="25"/>
          <p:cNvSpPr txBox="true"/>
          <p:nvPr/>
        </p:nvSpPr>
        <p:spPr>
          <a:xfrm rot="0">
            <a:off x="1807308" y="8859542"/>
            <a:ext cx="15070809" cy="534035"/>
          </a:xfrm>
          <a:prstGeom prst="rect">
            <a:avLst/>
          </a:prstGeom>
        </p:spPr>
        <p:txBody>
          <a:bodyPr anchor="t" rtlCol="false" tIns="0" lIns="0" bIns="0" rIns="0">
            <a:spAutoFit/>
          </a:bodyPr>
          <a:lstStyle/>
          <a:p>
            <a:pPr algn="ctr">
              <a:lnSpc>
                <a:spcPts val="4270"/>
              </a:lnSpc>
            </a:pPr>
            <a:r>
              <a:rPr lang="en-US" sz="3500" b="true">
                <a:solidFill>
                  <a:srgbClr val="C1491C"/>
                </a:solidFill>
                <a:latin typeface="Inter Bold"/>
                <a:ea typeface="Inter Bold"/>
                <a:cs typeface="Inter Bold"/>
                <a:sym typeface="Inter Bold"/>
              </a:rPr>
              <a:t>Let’s Shape the Future Together!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909730" y="7985013"/>
            <a:ext cx="151394" cy="151669"/>
          </a:xfrm>
          <a:custGeom>
            <a:avLst/>
            <a:gdLst/>
            <a:ahLst/>
            <a:cxnLst/>
            <a:rect r="r" b="b" t="t" l="l"/>
            <a:pathLst>
              <a:path h="151669" w="151394">
                <a:moveTo>
                  <a:pt x="0" y="0"/>
                </a:moveTo>
                <a:lnTo>
                  <a:pt x="151393" y="0"/>
                </a:lnTo>
                <a:lnTo>
                  <a:pt x="151393" y="151670"/>
                </a:lnTo>
                <a:lnTo>
                  <a:pt x="0" y="1516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85214" y="1864141"/>
            <a:ext cx="8139876" cy="7271622"/>
          </a:xfrm>
          <a:custGeom>
            <a:avLst/>
            <a:gdLst/>
            <a:ahLst/>
            <a:cxnLst/>
            <a:rect r="r" b="b" t="t" l="l"/>
            <a:pathLst>
              <a:path h="7271622" w="8139876">
                <a:moveTo>
                  <a:pt x="0" y="0"/>
                </a:moveTo>
                <a:lnTo>
                  <a:pt x="8139876" y="0"/>
                </a:lnTo>
                <a:lnTo>
                  <a:pt x="8139876" y="7271622"/>
                </a:lnTo>
                <a:lnTo>
                  <a:pt x="0" y="7271622"/>
                </a:lnTo>
                <a:lnTo>
                  <a:pt x="0" y="0"/>
                </a:lnTo>
                <a:close/>
              </a:path>
            </a:pathLst>
          </a:custGeom>
          <a:blipFill>
            <a:blip r:embed="rId5"/>
            <a:stretch>
              <a:fillRect l="0" t="0" r="0" b="0"/>
            </a:stretch>
          </a:blipFill>
        </p:spPr>
      </p:sp>
      <p:sp>
        <p:nvSpPr>
          <p:cNvPr name="Freeform 5" id="5"/>
          <p:cNvSpPr/>
          <p:nvPr/>
        </p:nvSpPr>
        <p:spPr>
          <a:xfrm flipH="false" flipV="false" rot="0">
            <a:off x="10811789" y="2403388"/>
            <a:ext cx="15415068" cy="12717431"/>
          </a:xfrm>
          <a:custGeom>
            <a:avLst/>
            <a:gdLst/>
            <a:ahLst/>
            <a:cxnLst/>
            <a:rect r="r" b="b" t="t" l="l"/>
            <a:pathLst>
              <a:path h="12717431" w="15415068">
                <a:moveTo>
                  <a:pt x="0" y="0"/>
                </a:moveTo>
                <a:lnTo>
                  <a:pt x="15415067" y="0"/>
                </a:lnTo>
                <a:lnTo>
                  <a:pt x="15415067" y="12717431"/>
                </a:lnTo>
                <a:lnTo>
                  <a:pt x="0" y="12717431"/>
                </a:lnTo>
                <a:lnTo>
                  <a:pt x="0" y="0"/>
                </a:lnTo>
                <a:close/>
              </a:path>
            </a:pathLst>
          </a:custGeom>
          <a:blipFill>
            <a:blip r:embed="rId6"/>
            <a:stretch>
              <a:fillRect l="0" t="0" r="0" b="0"/>
            </a:stretch>
          </a:blipFill>
        </p:spPr>
      </p:sp>
      <p:sp>
        <p:nvSpPr>
          <p:cNvPr name="Freeform 6" id="6"/>
          <p:cNvSpPr/>
          <p:nvPr/>
        </p:nvSpPr>
        <p:spPr>
          <a:xfrm flipH="false" flipV="false" rot="0">
            <a:off x="12001384" y="447236"/>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0487226" y="2148123"/>
            <a:ext cx="5707581" cy="570758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115" t="0" r="-1115" b="0"/>
              </a:stretch>
            </a:blipFill>
          </p:spPr>
        </p:sp>
      </p:grpSp>
      <p:sp>
        <p:nvSpPr>
          <p:cNvPr name="TextBox 9" id="9"/>
          <p:cNvSpPr txBox="true"/>
          <p:nvPr/>
        </p:nvSpPr>
        <p:spPr>
          <a:xfrm rot="0">
            <a:off x="1107483" y="2370603"/>
            <a:ext cx="8477731" cy="2002790"/>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Lumad Fetch Delivery</a:t>
            </a:r>
          </a:p>
        </p:txBody>
      </p:sp>
      <p:sp>
        <p:nvSpPr>
          <p:cNvPr name="TextBox 10" id="10"/>
          <p:cNvSpPr txBox="true"/>
          <p:nvPr/>
        </p:nvSpPr>
        <p:spPr>
          <a:xfrm rot="0">
            <a:off x="1107483" y="4887613"/>
            <a:ext cx="7185008" cy="4248150"/>
          </a:xfrm>
          <a:prstGeom prst="rect">
            <a:avLst/>
          </a:prstGeom>
        </p:spPr>
        <p:txBody>
          <a:bodyPr anchor="t" rtlCol="false" tIns="0" lIns="0" bIns="0" rIns="0">
            <a:spAutoFit/>
          </a:bodyPr>
          <a:lstStyle/>
          <a:p>
            <a:pPr algn="just">
              <a:lnSpc>
                <a:spcPts val="4200"/>
              </a:lnSpc>
            </a:pPr>
            <a:r>
              <a:rPr lang="en-US" sz="3000">
                <a:solidFill>
                  <a:srgbClr val="FFFFFF"/>
                </a:solidFill>
                <a:latin typeface="Inter"/>
                <a:ea typeface="Inter"/>
                <a:cs typeface="Inter"/>
                <a:sym typeface="Inter"/>
              </a:rPr>
              <a:t>Lumad Fetch Delivery is a logistics platform that provides food, grocery, and parcel delivery, excluding ride-hailing. It empowers Lumad (Indigenous Peoples) by offering employment opportunities while ensuring reliable delivery services in underserved areas.</a:t>
            </a:r>
          </a:p>
          <a:p>
            <a:pPr algn="just">
              <a:lnSpc>
                <a:spcPts val="42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974921" y="-1983944"/>
            <a:ext cx="11428653" cy="11563561"/>
          </a:xfrm>
          <a:custGeom>
            <a:avLst/>
            <a:gdLst/>
            <a:ahLst/>
            <a:cxnLst/>
            <a:rect r="r" b="b" t="t" l="l"/>
            <a:pathLst>
              <a:path h="11563561" w="11428653">
                <a:moveTo>
                  <a:pt x="0" y="0"/>
                </a:moveTo>
                <a:lnTo>
                  <a:pt x="11428653" y="0"/>
                </a:lnTo>
                <a:lnTo>
                  <a:pt x="11428653" y="11563561"/>
                </a:lnTo>
                <a:lnTo>
                  <a:pt x="0" y="11563561"/>
                </a:lnTo>
                <a:lnTo>
                  <a:pt x="0" y="0"/>
                </a:lnTo>
                <a:close/>
              </a:path>
            </a:pathLst>
          </a:custGeom>
          <a:blipFill>
            <a:blip r:embed="rId3"/>
            <a:stretch>
              <a:fillRect l="0" t="0" r="0" b="0"/>
            </a:stretch>
          </a:blipFill>
        </p:spPr>
      </p:sp>
      <p:sp>
        <p:nvSpPr>
          <p:cNvPr name="Freeform 4" id="4"/>
          <p:cNvSpPr/>
          <p:nvPr/>
        </p:nvSpPr>
        <p:spPr>
          <a:xfrm flipH="false" flipV="false" rot="0">
            <a:off x="12001384" y="447236"/>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955871" y="1656772"/>
            <a:ext cx="8802102" cy="7863211"/>
          </a:xfrm>
          <a:custGeom>
            <a:avLst/>
            <a:gdLst/>
            <a:ahLst/>
            <a:cxnLst/>
            <a:rect r="r" b="b" t="t" l="l"/>
            <a:pathLst>
              <a:path h="7863211" w="8802102">
                <a:moveTo>
                  <a:pt x="0" y="0"/>
                </a:moveTo>
                <a:lnTo>
                  <a:pt x="8802102" y="0"/>
                </a:lnTo>
                <a:lnTo>
                  <a:pt x="8802102" y="7863211"/>
                </a:lnTo>
                <a:lnTo>
                  <a:pt x="0" y="7863211"/>
                </a:lnTo>
                <a:lnTo>
                  <a:pt x="0" y="0"/>
                </a:lnTo>
                <a:close/>
              </a:path>
            </a:pathLst>
          </a:custGeom>
          <a:blipFill>
            <a:blip r:embed="rId6"/>
            <a:stretch>
              <a:fillRect l="0" t="0" r="0" b="0"/>
            </a:stretch>
          </a:blipFill>
        </p:spPr>
      </p:sp>
      <p:grpSp>
        <p:nvGrpSpPr>
          <p:cNvPr name="Group 6" id="6"/>
          <p:cNvGrpSpPr/>
          <p:nvPr/>
        </p:nvGrpSpPr>
        <p:grpSpPr>
          <a:xfrm rot="0">
            <a:off x="9723507" y="1964995"/>
            <a:ext cx="6636415" cy="66364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6666" t="0" r="-16666" b="0"/>
              </a:stretch>
            </a:blipFill>
          </p:spPr>
        </p:sp>
      </p:grpSp>
      <p:sp>
        <p:nvSpPr>
          <p:cNvPr name="Freeform 8" id="8"/>
          <p:cNvSpPr/>
          <p:nvPr/>
        </p:nvSpPr>
        <p:spPr>
          <a:xfrm flipH="true" flipV="true" rot="0">
            <a:off x="-1283368" y="3381523"/>
            <a:ext cx="10537589" cy="7310452"/>
          </a:xfrm>
          <a:custGeom>
            <a:avLst/>
            <a:gdLst/>
            <a:ahLst/>
            <a:cxnLst/>
            <a:rect r="r" b="b" t="t" l="l"/>
            <a:pathLst>
              <a:path h="7310452" w="10537589">
                <a:moveTo>
                  <a:pt x="10537589" y="7310452"/>
                </a:moveTo>
                <a:lnTo>
                  <a:pt x="0" y="7310452"/>
                </a:lnTo>
                <a:lnTo>
                  <a:pt x="0" y="0"/>
                </a:lnTo>
                <a:lnTo>
                  <a:pt x="10537589" y="0"/>
                </a:lnTo>
                <a:lnTo>
                  <a:pt x="10537589" y="7310452"/>
                </a:lnTo>
                <a:close/>
              </a:path>
            </a:pathLst>
          </a:custGeom>
          <a:blipFill>
            <a:blip r:embed="rId8">
              <a:alphaModFix amt="52000"/>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2370603"/>
            <a:ext cx="5713130" cy="1002665"/>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The Problem</a:t>
            </a:r>
          </a:p>
        </p:txBody>
      </p:sp>
      <p:sp>
        <p:nvSpPr>
          <p:cNvPr name="TextBox 10" id="10"/>
          <p:cNvSpPr txBox="true"/>
          <p:nvPr/>
        </p:nvSpPr>
        <p:spPr>
          <a:xfrm rot="0">
            <a:off x="1028700" y="3933440"/>
            <a:ext cx="7104797" cy="37147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Inter"/>
                <a:ea typeface="Inter"/>
                <a:cs typeface="Inter"/>
                <a:sym typeface="Inter"/>
              </a:rPr>
              <a:t>Busy customers struggle to access reliable delivery services.</a:t>
            </a:r>
          </a:p>
          <a:p>
            <a:pPr algn="l" marL="647700" indent="-323850" lvl="1">
              <a:lnSpc>
                <a:spcPts val="4200"/>
              </a:lnSpc>
              <a:buFont typeface="Arial"/>
              <a:buChar char="•"/>
            </a:pPr>
            <a:r>
              <a:rPr lang="en-US" sz="3000">
                <a:solidFill>
                  <a:srgbClr val="FFFFFF"/>
                </a:solidFill>
                <a:latin typeface="Inter"/>
                <a:ea typeface="Inter"/>
                <a:cs typeface="Inter"/>
                <a:sym typeface="Inter"/>
              </a:rPr>
              <a:t>Mainstream logistics providers do not cover underserved areas.</a:t>
            </a:r>
          </a:p>
          <a:p>
            <a:pPr algn="l" marL="647700" indent="-323850" lvl="1">
              <a:lnSpc>
                <a:spcPts val="4200"/>
              </a:lnSpc>
              <a:buFont typeface="Arial"/>
              <a:buChar char="•"/>
            </a:pPr>
            <a:r>
              <a:rPr lang="en-US" sz="3000">
                <a:solidFill>
                  <a:srgbClr val="FFFFFF"/>
                </a:solidFill>
                <a:latin typeface="Inter"/>
                <a:ea typeface="Inter"/>
                <a:cs typeface="Inter"/>
                <a:sym typeface="Inter"/>
              </a:rPr>
              <a:t>Indigenous communities face limited job opportunities.</a:t>
            </a:r>
          </a:p>
          <a:p>
            <a:pPr algn="l">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112231" cy="3147642"/>
          </a:xfrm>
          <a:custGeom>
            <a:avLst/>
            <a:gdLst/>
            <a:ahLst/>
            <a:cxnLst/>
            <a:rect r="r" b="b" t="t" l="l"/>
            <a:pathLst>
              <a:path h="3147642" w="3112231">
                <a:moveTo>
                  <a:pt x="0" y="0"/>
                </a:moveTo>
                <a:lnTo>
                  <a:pt x="3112231" y="0"/>
                </a:lnTo>
                <a:lnTo>
                  <a:pt x="3112231" y="3147642"/>
                </a:lnTo>
                <a:lnTo>
                  <a:pt x="0" y="3147642"/>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3366" y="6104380"/>
            <a:ext cx="6224462" cy="6705401"/>
          </a:xfrm>
          <a:custGeom>
            <a:avLst/>
            <a:gdLst/>
            <a:ahLst/>
            <a:cxnLst/>
            <a:rect r="r" b="b" t="t" l="l"/>
            <a:pathLst>
              <a:path h="6705401" w="6224462">
                <a:moveTo>
                  <a:pt x="0" y="0"/>
                </a:moveTo>
                <a:lnTo>
                  <a:pt x="6224461" y="0"/>
                </a:lnTo>
                <a:lnTo>
                  <a:pt x="6224461" y="6705401"/>
                </a:lnTo>
                <a:lnTo>
                  <a:pt x="0" y="6705401"/>
                </a:lnTo>
                <a:lnTo>
                  <a:pt x="0" y="0"/>
                </a:lnTo>
                <a:close/>
              </a:path>
            </a:pathLst>
          </a:custGeom>
          <a:blipFill>
            <a:blip r:embed="rId4"/>
            <a:stretch>
              <a:fillRect l="0" t="0" r="0" b="0"/>
            </a:stretch>
          </a:blipFill>
        </p:spPr>
      </p:sp>
      <p:sp>
        <p:nvSpPr>
          <p:cNvPr name="TextBox 4" id="4"/>
          <p:cNvSpPr txBox="true"/>
          <p:nvPr/>
        </p:nvSpPr>
        <p:spPr>
          <a:xfrm rot="0">
            <a:off x="1556115" y="2144977"/>
            <a:ext cx="4891891" cy="1002665"/>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Solution</a:t>
            </a:r>
          </a:p>
        </p:txBody>
      </p:sp>
      <p:sp>
        <p:nvSpPr>
          <p:cNvPr name="Freeform 5" id="5"/>
          <p:cNvSpPr/>
          <p:nvPr/>
        </p:nvSpPr>
        <p:spPr>
          <a:xfrm flipH="false" flipV="false" rot="0">
            <a:off x="12427034" y="-1622365"/>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328394" y="8509172"/>
            <a:ext cx="5385256" cy="1077051"/>
          </a:xfrm>
          <a:custGeom>
            <a:avLst/>
            <a:gdLst/>
            <a:ahLst/>
            <a:cxnLst/>
            <a:rect r="r" b="b" t="t" l="l"/>
            <a:pathLst>
              <a:path h="1077051" w="5385256">
                <a:moveTo>
                  <a:pt x="0" y="0"/>
                </a:moveTo>
                <a:lnTo>
                  <a:pt x="5385256" y="0"/>
                </a:lnTo>
                <a:lnTo>
                  <a:pt x="5385256" y="1077051"/>
                </a:lnTo>
                <a:lnTo>
                  <a:pt x="0" y="1077051"/>
                </a:lnTo>
                <a:lnTo>
                  <a:pt x="0" y="0"/>
                </a:lnTo>
                <a:close/>
              </a:path>
            </a:pathLst>
          </a:custGeom>
          <a:blipFill>
            <a:blip r:embed="rId7"/>
            <a:stretch>
              <a:fillRect l="0" t="0" r="0" b="0"/>
            </a:stretch>
          </a:blipFill>
        </p:spPr>
      </p:sp>
      <p:sp>
        <p:nvSpPr>
          <p:cNvPr name="Freeform 7" id="7"/>
          <p:cNvSpPr/>
          <p:nvPr/>
        </p:nvSpPr>
        <p:spPr>
          <a:xfrm flipH="false" flipV="false" rot="0">
            <a:off x="-1061504" y="-281796"/>
            <a:ext cx="4173734" cy="834747"/>
          </a:xfrm>
          <a:custGeom>
            <a:avLst/>
            <a:gdLst/>
            <a:ahLst/>
            <a:cxnLst/>
            <a:rect r="r" b="b" t="t" l="l"/>
            <a:pathLst>
              <a:path h="834747" w="4173734">
                <a:moveTo>
                  <a:pt x="0" y="0"/>
                </a:moveTo>
                <a:lnTo>
                  <a:pt x="4173735" y="0"/>
                </a:lnTo>
                <a:lnTo>
                  <a:pt x="4173735" y="834747"/>
                </a:lnTo>
                <a:lnTo>
                  <a:pt x="0" y="834747"/>
                </a:lnTo>
                <a:lnTo>
                  <a:pt x="0" y="0"/>
                </a:lnTo>
                <a:close/>
              </a:path>
            </a:pathLst>
          </a:custGeom>
          <a:blipFill>
            <a:blip r:embed="rId7"/>
            <a:stretch>
              <a:fillRect l="0" t="0" r="0" b="0"/>
            </a:stretch>
          </a:blipFill>
        </p:spPr>
      </p:sp>
      <p:sp>
        <p:nvSpPr>
          <p:cNvPr name="TextBox 8" id="8"/>
          <p:cNvSpPr txBox="true"/>
          <p:nvPr/>
        </p:nvSpPr>
        <p:spPr>
          <a:xfrm rot="0">
            <a:off x="1556115" y="3510572"/>
            <a:ext cx="10870919" cy="4781550"/>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Inter"/>
                <a:ea typeface="Inter"/>
                <a:cs typeface="Inter"/>
                <a:sym typeface="Inter"/>
              </a:rPr>
              <a:t>Lumad Fetch Delivery is a web and mobile-based platform that streamlines deliveries through scheduled orders, real-time tracking, and order notifications. Users can order from multiple vendors in one transaction, while a smart matching system assigns the nearest available rider. The platform provides training and tools for Lumad riders, ensuring quality service. A built-in chat offers instant customer support, and an eco-friendly packaging initiative promotes sustainability.</a:t>
            </a:r>
          </a:p>
        </p:txBody>
      </p:sp>
      <p:sp>
        <p:nvSpPr>
          <p:cNvPr name="Freeform 9" id="9"/>
          <p:cNvSpPr/>
          <p:nvPr/>
        </p:nvSpPr>
        <p:spPr>
          <a:xfrm flipH="false" flipV="false" rot="0">
            <a:off x="12900877" y="1881976"/>
            <a:ext cx="4561876" cy="6942247"/>
          </a:xfrm>
          <a:custGeom>
            <a:avLst/>
            <a:gdLst/>
            <a:ahLst/>
            <a:cxnLst/>
            <a:rect r="r" b="b" t="t" l="l"/>
            <a:pathLst>
              <a:path h="6942247" w="4561876">
                <a:moveTo>
                  <a:pt x="0" y="0"/>
                </a:moveTo>
                <a:lnTo>
                  <a:pt x="4561875" y="0"/>
                </a:lnTo>
                <a:lnTo>
                  <a:pt x="4561875" y="6942247"/>
                </a:lnTo>
                <a:lnTo>
                  <a:pt x="0" y="6942247"/>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4830736">
            <a:off x="9666798" y="-5182747"/>
            <a:ext cx="13097023" cy="10805044"/>
          </a:xfrm>
          <a:custGeom>
            <a:avLst/>
            <a:gdLst/>
            <a:ahLst/>
            <a:cxnLst/>
            <a:rect r="r" b="b" t="t" l="l"/>
            <a:pathLst>
              <a:path h="10805044" w="13097023">
                <a:moveTo>
                  <a:pt x="0" y="0"/>
                </a:moveTo>
                <a:lnTo>
                  <a:pt x="13097023" y="0"/>
                </a:lnTo>
                <a:lnTo>
                  <a:pt x="13097023" y="10805044"/>
                </a:lnTo>
                <a:lnTo>
                  <a:pt x="0" y="10805044"/>
                </a:lnTo>
                <a:lnTo>
                  <a:pt x="0" y="0"/>
                </a:lnTo>
                <a:close/>
              </a:path>
            </a:pathLst>
          </a:custGeom>
          <a:blipFill>
            <a:blip r:embed="rId3"/>
            <a:stretch>
              <a:fillRect l="0" t="0" r="0" b="0"/>
            </a:stretch>
          </a:blipFill>
        </p:spPr>
      </p:sp>
      <p:sp>
        <p:nvSpPr>
          <p:cNvPr name="Freeform 4" id="4"/>
          <p:cNvSpPr/>
          <p:nvPr/>
        </p:nvSpPr>
        <p:spPr>
          <a:xfrm flipH="false" flipV="false" rot="0">
            <a:off x="9807257" y="0"/>
            <a:ext cx="8864180" cy="6149525"/>
          </a:xfrm>
          <a:custGeom>
            <a:avLst/>
            <a:gdLst/>
            <a:ahLst/>
            <a:cxnLst/>
            <a:rect r="r" b="b" t="t" l="l"/>
            <a:pathLst>
              <a:path h="6149525" w="8864180">
                <a:moveTo>
                  <a:pt x="0" y="0"/>
                </a:moveTo>
                <a:lnTo>
                  <a:pt x="8864180" y="0"/>
                </a:lnTo>
                <a:lnTo>
                  <a:pt x="8864180" y="6149525"/>
                </a:lnTo>
                <a:lnTo>
                  <a:pt x="0" y="6149525"/>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14946" y="1492435"/>
            <a:ext cx="6937260" cy="1002665"/>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Key Features</a:t>
            </a:r>
          </a:p>
        </p:txBody>
      </p:sp>
      <p:grpSp>
        <p:nvGrpSpPr>
          <p:cNvPr name="Group 6" id="6"/>
          <p:cNvGrpSpPr/>
          <p:nvPr/>
        </p:nvGrpSpPr>
        <p:grpSpPr>
          <a:xfrm rot="0">
            <a:off x="914946" y="6536250"/>
            <a:ext cx="4886146" cy="2802481"/>
            <a:chOff x="0" y="0"/>
            <a:chExt cx="1127313" cy="646578"/>
          </a:xfrm>
        </p:grpSpPr>
        <p:sp>
          <p:nvSpPr>
            <p:cNvPr name="Freeform 7" id="7"/>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a:ln cap="sq">
              <a:noFill/>
              <a:prstDash val="solid"/>
              <a:miter/>
            </a:ln>
          </p:spPr>
        </p:sp>
        <p:sp>
          <p:nvSpPr>
            <p:cNvPr name="TextBox 8" id="8"/>
            <p:cNvSpPr txBox="true"/>
            <p:nvPr/>
          </p:nvSpPr>
          <p:spPr>
            <a:xfrm>
              <a:off x="0" y="-47625"/>
              <a:ext cx="1127313" cy="694203"/>
            </a:xfrm>
            <a:prstGeom prst="rect">
              <a:avLst/>
            </a:prstGeom>
          </p:spPr>
          <p:txBody>
            <a:bodyPr anchor="ctr" rtlCol="false" tIns="57991" lIns="57991" bIns="57991" rIns="57991"/>
            <a:lstStyle/>
            <a:p>
              <a:pPr algn="ctr" marL="0" indent="0" lvl="0">
                <a:lnSpc>
                  <a:spcPts val="3220"/>
                </a:lnSpc>
                <a:spcBef>
                  <a:spcPct val="0"/>
                </a:spcBef>
              </a:pPr>
            </a:p>
          </p:txBody>
        </p:sp>
      </p:grpSp>
      <p:sp>
        <p:nvSpPr>
          <p:cNvPr name="TextBox 9" id="9"/>
          <p:cNvSpPr txBox="true"/>
          <p:nvPr/>
        </p:nvSpPr>
        <p:spPr>
          <a:xfrm rot="0">
            <a:off x="1505079" y="7010579"/>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User-Friendly </a:t>
            </a:r>
          </a:p>
          <a:p>
            <a:pPr algn="l">
              <a:lnSpc>
                <a:spcPts val="3779"/>
              </a:lnSpc>
            </a:pPr>
            <a:r>
              <a:rPr lang="en-US" sz="2700" b="true">
                <a:solidFill>
                  <a:srgbClr val="EA9F1E"/>
                </a:solidFill>
                <a:latin typeface="Inter Bold"/>
                <a:ea typeface="Inter Bold"/>
                <a:cs typeface="Inter Bold"/>
                <a:sym typeface="Inter Bold"/>
              </a:rPr>
              <a:t>Platform</a:t>
            </a:r>
          </a:p>
        </p:txBody>
      </p:sp>
      <p:sp>
        <p:nvSpPr>
          <p:cNvPr name="TextBox 10" id="10"/>
          <p:cNvSpPr txBox="true"/>
          <p:nvPr/>
        </p:nvSpPr>
        <p:spPr>
          <a:xfrm rot="0">
            <a:off x="1505079" y="8069042"/>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Easy order placement and tracking.</a:t>
            </a:r>
          </a:p>
        </p:txBody>
      </p:sp>
      <p:sp>
        <p:nvSpPr>
          <p:cNvPr name="Freeform 11" id="11"/>
          <p:cNvSpPr/>
          <p:nvPr/>
        </p:nvSpPr>
        <p:spPr>
          <a:xfrm flipH="false" flipV="false" rot="5400000">
            <a:off x="3896947" y="4012746"/>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12" id="12"/>
          <p:cNvGrpSpPr/>
          <p:nvPr/>
        </p:nvGrpSpPr>
        <p:grpSpPr>
          <a:xfrm rot="0">
            <a:off x="914946" y="3194473"/>
            <a:ext cx="4886146" cy="2802481"/>
            <a:chOff x="0" y="0"/>
            <a:chExt cx="1127313" cy="646578"/>
          </a:xfrm>
        </p:grpSpPr>
        <p:sp>
          <p:nvSpPr>
            <p:cNvPr name="Freeform 13" id="13"/>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14" id="14"/>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15" id="15"/>
          <p:cNvSpPr txBox="true"/>
          <p:nvPr/>
        </p:nvSpPr>
        <p:spPr>
          <a:xfrm rot="0">
            <a:off x="1505079" y="3704557"/>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Scheduled Deliveries</a:t>
            </a:r>
          </a:p>
        </p:txBody>
      </p:sp>
      <p:sp>
        <p:nvSpPr>
          <p:cNvPr name="TextBox 16" id="16"/>
          <p:cNvSpPr txBox="true"/>
          <p:nvPr/>
        </p:nvSpPr>
        <p:spPr>
          <a:xfrm rot="0">
            <a:off x="1505079" y="4837558"/>
            <a:ext cx="3657902" cy="372745"/>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Plan deliveries in advance.</a:t>
            </a:r>
          </a:p>
        </p:txBody>
      </p:sp>
      <p:sp>
        <p:nvSpPr>
          <p:cNvPr name="Freeform 17" id="17"/>
          <p:cNvSpPr/>
          <p:nvPr/>
        </p:nvSpPr>
        <p:spPr>
          <a:xfrm flipH="false" flipV="false" rot="5400000">
            <a:off x="3896947" y="751400"/>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18" id="18"/>
          <p:cNvGrpSpPr/>
          <p:nvPr/>
        </p:nvGrpSpPr>
        <p:grpSpPr>
          <a:xfrm rot="0">
            <a:off x="6371608" y="3194473"/>
            <a:ext cx="4886146" cy="2802481"/>
            <a:chOff x="0" y="0"/>
            <a:chExt cx="1127313" cy="646578"/>
          </a:xfrm>
        </p:grpSpPr>
        <p:sp>
          <p:nvSpPr>
            <p:cNvPr name="Freeform 19" id="19"/>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20" id="20"/>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21" id="21"/>
          <p:cNvSpPr txBox="true"/>
          <p:nvPr/>
        </p:nvSpPr>
        <p:spPr>
          <a:xfrm rot="0">
            <a:off x="6961740" y="3685931"/>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Real-Time Tracking</a:t>
            </a:r>
          </a:p>
        </p:txBody>
      </p:sp>
      <p:sp>
        <p:nvSpPr>
          <p:cNvPr name="TextBox 22" id="22"/>
          <p:cNvSpPr txBox="true"/>
          <p:nvPr/>
        </p:nvSpPr>
        <p:spPr>
          <a:xfrm rot="0">
            <a:off x="6961740" y="4807696"/>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Transparency in delivery progress.</a:t>
            </a:r>
          </a:p>
        </p:txBody>
      </p:sp>
      <p:sp>
        <p:nvSpPr>
          <p:cNvPr name="Freeform 23" id="23"/>
          <p:cNvSpPr/>
          <p:nvPr/>
        </p:nvSpPr>
        <p:spPr>
          <a:xfrm flipH="false" flipV="false" rot="5400000">
            <a:off x="9353609" y="751400"/>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24" id="24"/>
          <p:cNvGrpSpPr/>
          <p:nvPr/>
        </p:nvGrpSpPr>
        <p:grpSpPr>
          <a:xfrm rot="0">
            <a:off x="6371608" y="6455819"/>
            <a:ext cx="4886146" cy="2802481"/>
            <a:chOff x="0" y="0"/>
            <a:chExt cx="1127313" cy="646578"/>
          </a:xfrm>
        </p:grpSpPr>
        <p:sp>
          <p:nvSpPr>
            <p:cNvPr name="Freeform 25" id="25"/>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26" id="26"/>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27" id="27"/>
          <p:cNvSpPr txBox="true"/>
          <p:nvPr/>
        </p:nvSpPr>
        <p:spPr>
          <a:xfrm rot="0">
            <a:off x="6961740" y="6965903"/>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Customer Support Chat</a:t>
            </a:r>
          </a:p>
        </p:txBody>
      </p:sp>
      <p:sp>
        <p:nvSpPr>
          <p:cNvPr name="TextBox 28" id="28"/>
          <p:cNvSpPr txBox="true"/>
          <p:nvPr/>
        </p:nvSpPr>
        <p:spPr>
          <a:xfrm rot="0">
            <a:off x="6961740" y="8098904"/>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Get instant assistance when needed.</a:t>
            </a:r>
          </a:p>
        </p:txBody>
      </p:sp>
      <p:sp>
        <p:nvSpPr>
          <p:cNvPr name="Freeform 29" id="29"/>
          <p:cNvSpPr/>
          <p:nvPr/>
        </p:nvSpPr>
        <p:spPr>
          <a:xfrm flipH="false" flipV="false" rot="5400000">
            <a:off x="9353609" y="4012746"/>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30" id="30"/>
          <p:cNvGrpSpPr/>
          <p:nvPr/>
        </p:nvGrpSpPr>
        <p:grpSpPr>
          <a:xfrm rot="0">
            <a:off x="11916392" y="3194473"/>
            <a:ext cx="4886146" cy="2802481"/>
            <a:chOff x="0" y="0"/>
            <a:chExt cx="1127313" cy="646578"/>
          </a:xfrm>
        </p:grpSpPr>
        <p:sp>
          <p:nvSpPr>
            <p:cNvPr name="Freeform 31" id="31"/>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32" id="32"/>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33" id="33"/>
          <p:cNvSpPr txBox="true"/>
          <p:nvPr/>
        </p:nvSpPr>
        <p:spPr>
          <a:xfrm rot="0">
            <a:off x="12506525" y="3704557"/>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Digital Payments</a:t>
            </a:r>
          </a:p>
        </p:txBody>
      </p:sp>
      <p:sp>
        <p:nvSpPr>
          <p:cNvPr name="TextBox 34" id="34"/>
          <p:cNvSpPr txBox="true"/>
          <p:nvPr/>
        </p:nvSpPr>
        <p:spPr>
          <a:xfrm rot="0">
            <a:off x="12506525" y="4837558"/>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Support cashless transactions.</a:t>
            </a:r>
          </a:p>
        </p:txBody>
      </p:sp>
      <p:sp>
        <p:nvSpPr>
          <p:cNvPr name="Freeform 35" id="35"/>
          <p:cNvSpPr/>
          <p:nvPr/>
        </p:nvSpPr>
        <p:spPr>
          <a:xfrm flipH="false" flipV="false" rot="5400000">
            <a:off x="14898393" y="751400"/>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36" id="36"/>
          <p:cNvGrpSpPr/>
          <p:nvPr/>
        </p:nvGrpSpPr>
        <p:grpSpPr>
          <a:xfrm rot="0">
            <a:off x="11916392" y="6455819"/>
            <a:ext cx="4886146" cy="2802481"/>
            <a:chOff x="0" y="0"/>
            <a:chExt cx="1127313" cy="646578"/>
          </a:xfrm>
        </p:grpSpPr>
        <p:sp>
          <p:nvSpPr>
            <p:cNvPr name="Freeform 37" id="37"/>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38" id="38"/>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39" id="39"/>
          <p:cNvSpPr txBox="true"/>
          <p:nvPr/>
        </p:nvSpPr>
        <p:spPr>
          <a:xfrm rot="0">
            <a:off x="12506525" y="6965903"/>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Smart Order Matching</a:t>
            </a:r>
          </a:p>
        </p:txBody>
      </p:sp>
      <p:sp>
        <p:nvSpPr>
          <p:cNvPr name="TextBox 40" id="40"/>
          <p:cNvSpPr txBox="true"/>
          <p:nvPr/>
        </p:nvSpPr>
        <p:spPr>
          <a:xfrm rot="0">
            <a:off x="12506525" y="8098904"/>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Assigns the nearest available rider.</a:t>
            </a:r>
          </a:p>
        </p:txBody>
      </p:sp>
      <p:sp>
        <p:nvSpPr>
          <p:cNvPr name="Freeform 41" id="41"/>
          <p:cNvSpPr/>
          <p:nvPr/>
        </p:nvSpPr>
        <p:spPr>
          <a:xfrm flipH="false" flipV="false" rot="5400000">
            <a:off x="14898393" y="4012746"/>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909730" y="7985013"/>
            <a:ext cx="151394" cy="151669"/>
          </a:xfrm>
          <a:custGeom>
            <a:avLst/>
            <a:gdLst/>
            <a:ahLst/>
            <a:cxnLst/>
            <a:rect r="r" b="b" t="t" l="l"/>
            <a:pathLst>
              <a:path h="151669" w="151394">
                <a:moveTo>
                  <a:pt x="0" y="0"/>
                </a:moveTo>
                <a:lnTo>
                  <a:pt x="151393" y="0"/>
                </a:lnTo>
                <a:lnTo>
                  <a:pt x="151393" y="151670"/>
                </a:lnTo>
                <a:lnTo>
                  <a:pt x="0" y="1516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515474" y="-1149339"/>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190814" y="1253225"/>
            <a:ext cx="7328509" cy="6546801"/>
          </a:xfrm>
          <a:custGeom>
            <a:avLst/>
            <a:gdLst/>
            <a:ahLst/>
            <a:cxnLst/>
            <a:rect r="r" b="b" t="t" l="l"/>
            <a:pathLst>
              <a:path h="6546801" w="7328509">
                <a:moveTo>
                  <a:pt x="0" y="0"/>
                </a:moveTo>
                <a:lnTo>
                  <a:pt x="7328509" y="0"/>
                </a:lnTo>
                <a:lnTo>
                  <a:pt x="7328509" y="6546801"/>
                </a:lnTo>
                <a:lnTo>
                  <a:pt x="0" y="6546801"/>
                </a:lnTo>
                <a:lnTo>
                  <a:pt x="0" y="0"/>
                </a:lnTo>
                <a:close/>
              </a:path>
            </a:pathLst>
          </a:custGeom>
          <a:blipFill>
            <a:blip r:embed="rId7">
              <a:alphaModFix amt="91000"/>
            </a:blip>
            <a:stretch>
              <a:fillRect l="0" t="0" r="0" b="0"/>
            </a:stretch>
          </a:blipFill>
        </p:spPr>
      </p:sp>
      <p:sp>
        <p:nvSpPr>
          <p:cNvPr name="Freeform 6" id="6"/>
          <p:cNvSpPr/>
          <p:nvPr/>
        </p:nvSpPr>
        <p:spPr>
          <a:xfrm flipH="false" flipV="false" rot="0">
            <a:off x="11593841" y="2233594"/>
            <a:ext cx="15415068" cy="12717431"/>
          </a:xfrm>
          <a:custGeom>
            <a:avLst/>
            <a:gdLst/>
            <a:ahLst/>
            <a:cxnLst/>
            <a:rect r="r" b="b" t="t" l="l"/>
            <a:pathLst>
              <a:path h="12717431" w="15415068">
                <a:moveTo>
                  <a:pt x="0" y="0"/>
                </a:moveTo>
                <a:lnTo>
                  <a:pt x="15415068" y="0"/>
                </a:lnTo>
                <a:lnTo>
                  <a:pt x="15415068" y="12717430"/>
                </a:lnTo>
                <a:lnTo>
                  <a:pt x="0" y="12717430"/>
                </a:lnTo>
                <a:lnTo>
                  <a:pt x="0" y="0"/>
                </a:lnTo>
                <a:close/>
              </a:path>
            </a:pathLst>
          </a:custGeom>
          <a:blipFill>
            <a:blip r:embed="rId8"/>
            <a:stretch>
              <a:fillRect l="0" t="0" r="0" b="0"/>
            </a:stretch>
          </a:blipFill>
        </p:spPr>
      </p:sp>
      <p:sp>
        <p:nvSpPr>
          <p:cNvPr name="Freeform 7" id="7"/>
          <p:cNvSpPr/>
          <p:nvPr/>
        </p:nvSpPr>
        <p:spPr>
          <a:xfrm flipH="false" flipV="false" rot="0">
            <a:off x="11727998" y="1388568"/>
            <a:ext cx="5531302" cy="5531302"/>
          </a:xfrm>
          <a:custGeom>
            <a:avLst/>
            <a:gdLst/>
            <a:ahLst/>
            <a:cxnLst/>
            <a:rect r="r" b="b" t="t" l="l"/>
            <a:pathLst>
              <a:path h="5531302" w="5531302">
                <a:moveTo>
                  <a:pt x="0" y="0"/>
                </a:moveTo>
                <a:lnTo>
                  <a:pt x="5531302" y="0"/>
                </a:lnTo>
                <a:lnTo>
                  <a:pt x="5531302" y="5531302"/>
                </a:lnTo>
                <a:lnTo>
                  <a:pt x="0" y="5531302"/>
                </a:lnTo>
                <a:lnTo>
                  <a:pt x="0" y="0"/>
                </a:lnTo>
                <a:close/>
              </a:path>
            </a:pathLst>
          </a:custGeom>
          <a:blipFill>
            <a:blip r:embed="rId9"/>
            <a:stretch>
              <a:fillRect l="0" t="0" r="0" b="0"/>
            </a:stretch>
          </a:blipFill>
        </p:spPr>
      </p:sp>
      <p:sp>
        <p:nvSpPr>
          <p:cNvPr name="TextBox 8" id="8"/>
          <p:cNvSpPr txBox="true"/>
          <p:nvPr/>
        </p:nvSpPr>
        <p:spPr>
          <a:xfrm rot="0">
            <a:off x="1107483" y="2370603"/>
            <a:ext cx="8477731" cy="2002790"/>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BUKSU COT: </a:t>
            </a:r>
          </a:p>
          <a:p>
            <a:pPr algn="l">
              <a:lnSpc>
                <a:spcPts val="7930"/>
              </a:lnSpc>
            </a:pPr>
            <a:r>
              <a:rPr lang="en-US" sz="6500" b="true">
                <a:solidFill>
                  <a:srgbClr val="FFFFFF"/>
                </a:solidFill>
                <a:latin typeface="Inter Bold"/>
                <a:ea typeface="Inter Bold"/>
                <a:cs typeface="Inter Bold"/>
                <a:sym typeface="Inter Bold"/>
              </a:rPr>
              <a:t>Thesis Realm</a:t>
            </a:r>
          </a:p>
        </p:txBody>
      </p:sp>
      <p:sp>
        <p:nvSpPr>
          <p:cNvPr name="TextBox 9" id="9"/>
          <p:cNvSpPr txBox="true"/>
          <p:nvPr/>
        </p:nvSpPr>
        <p:spPr>
          <a:xfrm rot="0">
            <a:off x="1107483" y="4887613"/>
            <a:ext cx="9852008" cy="4248150"/>
          </a:xfrm>
          <a:prstGeom prst="rect">
            <a:avLst/>
          </a:prstGeom>
        </p:spPr>
        <p:txBody>
          <a:bodyPr anchor="t" rtlCol="false" tIns="0" lIns="0" bIns="0" rIns="0">
            <a:spAutoFit/>
          </a:bodyPr>
          <a:lstStyle/>
          <a:p>
            <a:pPr algn="just">
              <a:lnSpc>
                <a:spcPts val="4200"/>
              </a:lnSpc>
            </a:pPr>
            <a:r>
              <a:rPr lang="en-US" sz="3000">
                <a:solidFill>
                  <a:srgbClr val="FFFFFF"/>
                </a:solidFill>
                <a:latin typeface="Inter"/>
                <a:ea typeface="Inter"/>
                <a:cs typeface="Inter"/>
                <a:sym typeface="Inter"/>
              </a:rPr>
              <a:t>BukSU COT: Thesis Realm is a mobile application designed to provide students and faculty members of Bukidnon State University, College of Technology, with easy access to a comprehensive repository of theses. This centralized system will be available on iOS, Android, and the web, ensuring accessibility and seamless integration into academic activities.</a:t>
            </a:r>
          </a:p>
          <a:p>
            <a:pPr algn="just">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001384" y="447236"/>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283368" y="3381523"/>
            <a:ext cx="10537589" cy="7310452"/>
          </a:xfrm>
          <a:custGeom>
            <a:avLst/>
            <a:gdLst/>
            <a:ahLst/>
            <a:cxnLst/>
            <a:rect r="r" b="b" t="t" l="l"/>
            <a:pathLst>
              <a:path h="7310452" w="10537589">
                <a:moveTo>
                  <a:pt x="10537589" y="7310452"/>
                </a:moveTo>
                <a:lnTo>
                  <a:pt x="0" y="7310452"/>
                </a:lnTo>
                <a:lnTo>
                  <a:pt x="0" y="0"/>
                </a:lnTo>
                <a:lnTo>
                  <a:pt x="10537589" y="0"/>
                </a:lnTo>
                <a:lnTo>
                  <a:pt x="10537589" y="7310452"/>
                </a:lnTo>
                <a:close/>
              </a:path>
            </a:pathLst>
          </a:custGeom>
          <a:blipFill>
            <a:blip r:embed="rId5">
              <a:alphaModFix amt="52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53826" y="1989161"/>
            <a:ext cx="5713130" cy="1002665"/>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The Problem</a:t>
            </a:r>
          </a:p>
        </p:txBody>
      </p:sp>
      <p:sp>
        <p:nvSpPr>
          <p:cNvPr name="TextBox 6" id="6"/>
          <p:cNvSpPr txBox="true"/>
          <p:nvPr/>
        </p:nvSpPr>
        <p:spPr>
          <a:xfrm rot="0">
            <a:off x="1028700" y="3632650"/>
            <a:ext cx="11376008" cy="4781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FFFFFF"/>
                </a:solidFill>
                <a:latin typeface="Inter"/>
                <a:ea typeface="Inter"/>
                <a:cs typeface="Inter"/>
                <a:sym typeface="Inter"/>
              </a:rPr>
              <a:t>Students face difficulties in accessing relevant past theses for reference.</a:t>
            </a:r>
          </a:p>
          <a:p>
            <a:pPr algn="l" marL="647700" indent="-323850" lvl="1">
              <a:lnSpc>
                <a:spcPts val="4200"/>
              </a:lnSpc>
              <a:buFont typeface="Arial"/>
              <a:buChar char="•"/>
            </a:pPr>
            <a:r>
              <a:rPr lang="en-US" sz="3000">
                <a:solidFill>
                  <a:srgbClr val="FFFFFF"/>
                </a:solidFill>
                <a:latin typeface="Inter"/>
                <a:ea typeface="Inter"/>
                <a:cs typeface="Inter"/>
                <a:sym typeface="Inter"/>
              </a:rPr>
              <a:t>No ce</a:t>
            </a:r>
            <a:r>
              <a:rPr lang="en-US" sz="3000">
                <a:solidFill>
                  <a:srgbClr val="FFFFFF"/>
                </a:solidFill>
                <a:latin typeface="Inter"/>
                <a:ea typeface="Inter"/>
                <a:cs typeface="Inter"/>
                <a:sym typeface="Inter"/>
              </a:rPr>
              <a:t>ntralized platform exists for searching and exploring research materials.</a:t>
            </a:r>
          </a:p>
          <a:p>
            <a:pPr algn="l" marL="647700" indent="-323850" lvl="1">
              <a:lnSpc>
                <a:spcPts val="4200"/>
              </a:lnSpc>
              <a:buFont typeface="Arial"/>
              <a:buChar char="•"/>
            </a:pPr>
            <a:r>
              <a:rPr lang="en-US" sz="3000">
                <a:solidFill>
                  <a:srgbClr val="FFFFFF"/>
                </a:solidFill>
                <a:latin typeface="Inter"/>
                <a:ea typeface="Inter"/>
                <a:cs typeface="Inter"/>
                <a:sym typeface="Inter"/>
              </a:rPr>
              <a:t>Lack of engagement and mentorship between students and faculty regarding research.</a:t>
            </a:r>
          </a:p>
          <a:p>
            <a:pPr algn="l" marL="647700" indent="-323850" lvl="1">
              <a:lnSpc>
                <a:spcPts val="4200"/>
              </a:lnSpc>
              <a:buFont typeface="Arial"/>
              <a:buChar char="•"/>
            </a:pPr>
            <a:r>
              <a:rPr lang="en-US" sz="3000">
                <a:solidFill>
                  <a:srgbClr val="FFFFFF"/>
                </a:solidFill>
                <a:latin typeface="Inter"/>
                <a:ea typeface="Inter"/>
                <a:cs typeface="Inter"/>
                <a:sym typeface="Inter"/>
              </a:rPr>
              <a:t>Difficulty i</a:t>
            </a:r>
            <a:r>
              <a:rPr lang="en-US" sz="3000">
                <a:solidFill>
                  <a:srgbClr val="FFFFFF"/>
                </a:solidFill>
                <a:latin typeface="Inter"/>
                <a:ea typeface="Inter"/>
                <a:cs typeface="Inter"/>
                <a:sym typeface="Inter"/>
              </a:rPr>
              <a:t>n organizing and bookmarking essential research materials.</a:t>
            </a:r>
          </a:p>
          <a:p>
            <a:pPr algn="l">
              <a:lnSpc>
                <a:spcPts val="4200"/>
              </a:lnSpc>
            </a:pPr>
          </a:p>
        </p:txBody>
      </p:sp>
      <p:sp>
        <p:nvSpPr>
          <p:cNvPr name="Freeform 7" id="7"/>
          <p:cNvSpPr/>
          <p:nvPr/>
        </p:nvSpPr>
        <p:spPr>
          <a:xfrm flipH="false" flipV="false" rot="0">
            <a:off x="13007376" y="2212757"/>
            <a:ext cx="4619873" cy="7030507"/>
          </a:xfrm>
          <a:custGeom>
            <a:avLst/>
            <a:gdLst/>
            <a:ahLst/>
            <a:cxnLst/>
            <a:rect r="r" b="b" t="t" l="l"/>
            <a:pathLst>
              <a:path h="7030507" w="4619873">
                <a:moveTo>
                  <a:pt x="0" y="0"/>
                </a:moveTo>
                <a:lnTo>
                  <a:pt x="4619873" y="0"/>
                </a:lnTo>
                <a:lnTo>
                  <a:pt x="4619873" y="7030507"/>
                </a:lnTo>
                <a:lnTo>
                  <a:pt x="0" y="7030507"/>
                </a:lnTo>
                <a:lnTo>
                  <a:pt x="0" y="0"/>
                </a:lnTo>
                <a:close/>
              </a:path>
            </a:pathLst>
          </a:custGeom>
          <a:blipFill>
            <a:blip r:embed="rId7"/>
            <a:stretch>
              <a:fillRect l="0" t="0" r="0" b="0"/>
            </a:stretch>
          </a:blipFill>
        </p:spPr>
      </p:sp>
      <p:sp>
        <p:nvSpPr>
          <p:cNvPr name="Freeform 8" id="8"/>
          <p:cNvSpPr/>
          <p:nvPr/>
        </p:nvSpPr>
        <p:spPr>
          <a:xfrm flipH="false" flipV="false" rot="0">
            <a:off x="13228131" y="8704739"/>
            <a:ext cx="5385256" cy="1077051"/>
          </a:xfrm>
          <a:custGeom>
            <a:avLst/>
            <a:gdLst/>
            <a:ahLst/>
            <a:cxnLst/>
            <a:rect r="r" b="b" t="t" l="l"/>
            <a:pathLst>
              <a:path h="1077051" w="5385256">
                <a:moveTo>
                  <a:pt x="0" y="0"/>
                </a:moveTo>
                <a:lnTo>
                  <a:pt x="5385256" y="0"/>
                </a:lnTo>
                <a:lnTo>
                  <a:pt x="5385256" y="1077051"/>
                </a:lnTo>
                <a:lnTo>
                  <a:pt x="0" y="1077051"/>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3112231" cy="3147642"/>
          </a:xfrm>
          <a:custGeom>
            <a:avLst/>
            <a:gdLst/>
            <a:ahLst/>
            <a:cxnLst/>
            <a:rect r="r" b="b" t="t" l="l"/>
            <a:pathLst>
              <a:path h="3147642" w="3112231">
                <a:moveTo>
                  <a:pt x="0" y="0"/>
                </a:moveTo>
                <a:lnTo>
                  <a:pt x="3112231" y="0"/>
                </a:lnTo>
                <a:lnTo>
                  <a:pt x="3112231" y="3147642"/>
                </a:lnTo>
                <a:lnTo>
                  <a:pt x="0" y="3147642"/>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3366" y="6104380"/>
            <a:ext cx="6224462" cy="6705401"/>
          </a:xfrm>
          <a:custGeom>
            <a:avLst/>
            <a:gdLst/>
            <a:ahLst/>
            <a:cxnLst/>
            <a:rect r="r" b="b" t="t" l="l"/>
            <a:pathLst>
              <a:path h="6705401" w="6224462">
                <a:moveTo>
                  <a:pt x="0" y="0"/>
                </a:moveTo>
                <a:lnTo>
                  <a:pt x="6224461" y="0"/>
                </a:lnTo>
                <a:lnTo>
                  <a:pt x="6224461" y="6705401"/>
                </a:lnTo>
                <a:lnTo>
                  <a:pt x="0" y="6705401"/>
                </a:lnTo>
                <a:lnTo>
                  <a:pt x="0" y="0"/>
                </a:lnTo>
                <a:close/>
              </a:path>
            </a:pathLst>
          </a:custGeom>
          <a:blipFill>
            <a:blip r:embed="rId4"/>
            <a:stretch>
              <a:fillRect l="0" t="0" r="0" b="0"/>
            </a:stretch>
          </a:blipFill>
        </p:spPr>
      </p:sp>
      <p:sp>
        <p:nvSpPr>
          <p:cNvPr name="TextBox 4" id="4"/>
          <p:cNvSpPr txBox="true"/>
          <p:nvPr/>
        </p:nvSpPr>
        <p:spPr>
          <a:xfrm rot="0">
            <a:off x="1556115" y="2144977"/>
            <a:ext cx="4891891" cy="1002665"/>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Solution</a:t>
            </a:r>
          </a:p>
        </p:txBody>
      </p:sp>
      <p:sp>
        <p:nvSpPr>
          <p:cNvPr name="Freeform 5" id="5"/>
          <p:cNvSpPr/>
          <p:nvPr/>
        </p:nvSpPr>
        <p:spPr>
          <a:xfrm flipH="false" flipV="false" rot="0">
            <a:off x="12427034" y="-1622365"/>
            <a:ext cx="6286616" cy="6765865"/>
          </a:xfrm>
          <a:custGeom>
            <a:avLst/>
            <a:gdLst/>
            <a:ahLst/>
            <a:cxnLst/>
            <a:rect r="r" b="b" t="t" l="l"/>
            <a:pathLst>
              <a:path h="6765865" w="6286616">
                <a:moveTo>
                  <a:pt x="0" y="0"/>
                </a:moveTo>
                <a:lnTo>
                  <a:pt x="6286616" y="0"/>
                </a:lnTo>
                <a:lnTo>
                  <a:pt x="6286616" y="6765865"/>
                </a:lnTo>
                <a:lnTo>
                  <a:pt x="0" y="67658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769552" y="6104380"/>
            <a:ext cx="5385256" cy="1077051"/>
          </a:xfrm>
          <a:custGeom>
            <a:avLst/>
            <a:gdLst/>
            <a:ahLst/>
            <a:cxnLst/>
            <a:rect r="r" b="b" t="t" l="l"/>
            <a:pathLst>
              <a:path h="1077051" w="5385256">
                <a:moveTo>
                  <a:pt x="0" y="0"/>
                </a:moveTo>
                <a:lnTo>
                  <a:pt x="5385256" y="0"/>
                </a:lnTo>
                <a:lnTo>
                  <a:pt x="5385256" y="1077051"/>
                </a:lnTo>
                <a:lnTo>
                  <a:pt x="0" y="1077051"/>
                </a:lnTo>
                <a:lnTo>
                  <a:pt x="0" y="0"/>
                </a:lnTo>
                <a:close/>
              </a:path>
            </a:pathLst>
          </a:custGeom>
          <a:blipFill>
            <a:blip r:embed="rId7"/>
            <a:stretch>
              <a:fillRect l="0" t="0" r="0" b="0"/>
            </a:stretch>
          </a:blipFill>
        </p:spPr>
      </p:sp>
      <p:sp>
        <p:nvSpPr>
          <p:cNvPr name="Freeform 7" id="7"/>
          <p:cNvSpPr/>
          <p:nvPr/>
        </p:nvSpPr>
        <p:spPr>
          <a:xfrm flipH="false" flipV="false" rot="0">
            <a:off x="-1061504" y="-281796"/>
            <a:ext cx="4173734" cy="834747"/>
          </a:xfrm>
          <a:custGeom>
            <a:avLst/>
            <a:gdLst/>
            <a:ahLst/>
            <a:cxnLst/>
            <a:rect r="r" b="b" t="t" l="l"/>
            <a:pathLst>
              <a:path h="834747" w="4173734">
                <a:moveTo>
                  <a:pt x="0" y="0"/>
                </a:moveTo>
                <a:lnTo>
                  <a:pt x="4173735" y="0"/>
                </a:lnTo>
                <a:lnTo>
                  <a:pt x="4173735" y="834747"/>
                </a:lnTo>
                <a:lnTo>
                  <a:pt x="0" y="834747"/>
                </a:lnTo>
                <a:lnTo>
                  <a:pt x="0" y="0"/>
                </a:lnTo>
                <a:close/>
              </a:path>
            </a:pathLst>
          </a:custGeom>
          <a:blipFill>
            <a:blip r:embed="rId7"/>
            <a:stretch>
              <a:fillRect l="0" t="0" r="0" b="0"/>
            </a:stretch>
          </a:blipFill>
        </p:spPr>
      </p:sp>
      <p:sp>
        <p:nvSpPr>
          <p:cNvPr name="TextBox 8" id="8"/>
          <p:cNvSpPr txBox="true"/>
          <p:nvPr/>
        </p:nvSpPr>
        <p:spPr>
          <a:xfrm rot="0">
            <a:off x="1556115" y="3510572"/>
            <a:ext cx="10870919" cy="5848350"/>
          </a:xfrm>
          <a:prstGeom prst="rect">
            <a:avLst/>
          </a:prstGeom>
        </p:spPr>
        <p:txBody>
          <a:bodyPr anchor="t" rtlCol="false" tIns="0" lIns="0" bIns="0" rIns="0">
            <a:spAutoFit/>
          </a:bodyPr>
          <a:lstStyle/>
          <a:p>
            <a:pPr algn="just">
              <a:lnSpc>
                <a:spcPts val="4200"/>
              </a:lnSpc>
              <a:spcBef>
                <a:spcPct val="0"/>
              </a:spcBef>
            </a:pPr>
            <a:r>
              <a:rPr lang="en-US" sz="3000">
                <a:solidFill>
                  <a:srgbClr val="FFFFFF"/>
                </a:solidFill>
                <a:latin typeface="Inter"/>
                <a:ea typeface="Inter"/>
                <a:cs typeface="Inter"/>
                <a:sym typeface="Inter"/>
              </a:rPr>
              <a:t>B</a:t>
            </a:r>
            <a:r>
              <a:rPr lang="en-US" sz="3000">
                <a:solidFill>
                  <a:srgbClr val="FFFFFF"/>
                </a:solidFill>
                <a:latin typeface="Inter"/>
                <a:ea typeface="Inter"/>
                <a:cs typeface="Inter"/>
                <a:sym typeface="Inter"/>
              </a:rPr>
              <a:t>ukSU COT: Thesis Realm provides a user-friendly mobile application where students and faculty can search, explore, and bookmark theses relevant to their field of study. It serves as a centralized digital library, offering advanced search functionalities for quick access to research materials. The application also promotes academic engagement by facilitating discussions and mentorship opportunities through forums or group chats. The visually pleasing and interactive interface ensures a smooth and engaging user experience.</a:t>
            </a:r>
          </a:p>
          <a:p>
            <a:pPr algn="just">
              <a:lnSpc>
                <a:spcPts val="4200"/>
              </a:lnSpc>
              <a:spcBef>
                <a:spcPct val="0"/>
              </a:spcBef>
            </a:pPr>
          </a:p>
        </p:txBody>
      </p:sp>
      <p:sp>
        <p:nvSpPr>
          <p:cNvPr name="Freeform 9" id="9"/>
          <p:cNvSpPr/>
          <p:nvPr/>
        </p:nvSpPr>
        <p:spPr>
          <a:xfrm flipH="true" flipV="false" rot="0">
            <a:off x="12735621" y="358942"/>
            <a:ext cx="5669443" cy="6104380"/>
          </a:xfrm>
          <a:custGeom>
            <a:avLst/>
            <a:gdLst/>
            <a:ahLst/>
            <a:cxnLst/>
            <a:rect r="r" b="b" t="t" l="l"/>
            <a:pathLst>
              <a:path h="6104380" w="5669443">
                <a:moveTo>
                  <a:pt x="5669443" y="0"/>
                </a:moveTo>
                <a:lnTo>
                  <a:pt x="0" y="0"/>
                </a:lnTo>
                <a:lnTo>
                  <a:pt x="0" y="6104380"/>
                </a:lnTo>
                <a:lnTo>
                  <a:pt x="5669443" y="6104380"/>
                </a:lnTo>
                <a:lnTo>
                  <a:pt x="5669443"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4830736">
            <a:off x="9666798" y="-5182747"/>
            <a:ext cx="13097023" cy="10805044"/>
          </a:xfrm>
          <a:custGeom>
            <a:avLst/>
            <a:gdLst/>
            <a:ahLst/>
            <a:cxnLst/>
            <a:rect r="r" b="b" t="t" l="l"/>
            <a:pathLst>
              <a:path h="10805044" w="13097023">
                <a:moveTo>
                  <a:pt x="0" y="0"/>
                </a:moveTo>
                <a:lnTo>
                  <a:pt x="13097023" y="0"/>
                </a:lnTo>
                <a:lnTo>
                  <a:pt x="13097023" y="10805044"/>
                </a:lnTo>
                <a:lnTo>
                  <a:pt x="0" y="10805044"/>
                </a:lnTo>
                <a:lnTo>
                  <a:pt x="0" y="0"/>
                </a:lnTo>
                <a:close/>
              </a:path>
            </a:pathLst>
          </a:custGeom>
          <a:blipFill>
            <a:blip r:embed="rId3"/>
            <a:stretch>
              <a:fillRect l="0" t="0" r="0" b="0"/>
            </a:stretch>
          </a:blipFill>
        </p:spPr>
      </p:sp>
      <p:sp>
        <p:nvSpPr>
          <p:cNvPr name="Freeform 4" id="4"/>
          <p:cNvSpPr/>
          <p:nvPr/>
        </p:nvSpPr>
        <p:spPr>
          <a:xfrm flipH="false" flipV="false" rot="0">
            <a:off x="9807257" y="0"/>
            <a:ext cx="8864180" cy="6149525"/>
          </a:xfrm>
          <a:custGeom>
            <a:avLst/>
            <a:gdLst/>
            <a:ahLst/>
            <a:cxnLst/>
            <a:rect r="r" b="b" t="t" l="l"/>
            <a:pathLst>
              <a:path h="6149525" w="8864180">
                <a:moveTo>
                  <a:pt x="0" y="0"/>
                </a:moveTo>
                <a:lnTo>
                  <a:pt x="8864180" y="0"/>
                </a:lnTo>
                <a:lnTo>
                  <a:pt x="8864180" y="6149525"/>
                </a:lnTo>
                <a:lnTo>
                  <a:pt x="0" y="6149525"/>
                </a:lnTo>
                <a:lnTo>
                  <a:pt x="0" y="0"/>
                </a:lnTo>
                <a:close/>
              </a:path>
            </a:pathLst>
          </a:custGeom>
          <a:blipFill>
            <a:blip r:embed="rId4">
              <a:alphaModFix amt="87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14946" y="1492435"/>
            <a:ext cx="6937260" cy="1002665"/>
          </a:xfrm>
          <a:prstGeom prst="rect">
            <a:avLst/>
          </a:prstGeom>
        </p:spPr>
        <p:txBody>
          <a:bodyPr anchor="t" rtlCol="false" tIns="0" lIns="0" bIns="0" rIns="0">
            <a:spAutoFit/>
          </a:bodyPr>
          <a:lstStyle/>
          <a:p>
            <a:pPr algn="l">
              <a:lnSpc>
                <a:spcPts val="7930"/>
              </a:lnSpc>
            </a:pPr>
            <a:r>
              <a:rPr lang="en-US" sz="6500" b="true">
                <a:solidFill>
                  <a:srgbClr val="EA9F1E"/>
                </a:solidFill>
                <a:latin typeface="Inter Bold"/>
                <a:ea typeface="Inter Bold"/>
                <a:cs typeface="Inter Bold"/>
                <a:sym typeface="Inter Bold"/>
              </a:rPr>
              <a:t>Key Features</a:t>
            </a:r>
          </a:p>
        </p:txBody>
      </p:sp>
      <p:grpSp>
        <p:nvGrpSpPr>
          <p:cNvPr name="Group 6" id="6"/>
          <p:cNvGrpSpPr/>
          <p:nvPr/>
        </p:nvGrpSpPr>
        <p:grpSpPr>
          <a:xfrm rot="0">
            <a:off x="914946" y="6536250"/>
            <a:ext cx="4886146" cy="2802481"/>
            <a:chOff x="0" y="0"/>
            <a:chExt cx="1127313" cy="646578"/>
          </a:xfrm>
        </p:grpSpPr>
        <p:sp>
          <p:nvSpPr>
            <p:cNvPr name="Freeform 7" id="7"/>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a:ln cap="sq">
              <a:noFill/>
              <a:prstDash val="solid"/>
              <a:miter/>
            </a:ln>
          </p:spPr>
        </p:sp>
        <p:sp>
          <p:nvSpPr>
            <p:cNvPr name="TextBox 8" id="8"/>
            <p:cNvSpPr txBox="true"/>
            <p:nvPr/>
          </p:nvSpPr>
          <p:spPr>
            <a:xfrm>
              <a:off x="0" y="-47625"/>
              <a:ext cx="1127313" cy="694203"/>
            </a:xfrm>
            <a:prstGeom prst="rect">
              <a:avLst/>
            </a:prstGeom>
          </p:spPr>
          <p:txBody>
            <a:bodyPr anchor="ctr" rtlCol="false" tIns="57991" lIns="57991" bIns="57991" rIns="57991"/>
            <a:lstStyle/>
            <a:p>
              <a:pPr algn="ctr" marL="0" indent="0" lvl="0">
                <a:lnSpc>
                  <a:spcPts val="3220"/>
                </a:lnSpc>
                <a:spcBef>
                  <a:spcPct val="0"/>
                </a:spcBef>
              </a:pPr>
            </a:p>
          </p:txBody>
        </p:sp>
      </p:grpSp>
      <p:sp>
        <p:nvSpPr>
          <p:cNvPr name="TextBox 9" id="9"/>
          <p:cNvSpPr txBox="true"/>
          <p:nvPr/>
        </p:nvSpPr>
        <p:spPr>
          <a:xfrm rot="0">
            <a:off x="1505079" y="7010579"/>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User-Friendly </a:t>
            </a:r>
          </a:p>
          <a:p>
            <a:pPr algn="l">
              <a:lnSpc>
                <a:spcPts val="3779"/>
              </a:lnSpc>
            </a:pPr>
            <a:r>
              <a:rPr lang="en-US" sz="2700" b="true">
                <a:solidFill>
                  <a:srgbClr val="EA9F1E"/>
                </a:solidFill>
                <a:latin typeface="Inter Bold"/>
                <a:ea typeface="Inter Bold"/>
                <a:cs typeface="Inter Bold"/>
                <a:sym typeface="Inter Bold"/>
              </a:rPr>
              <a:t>Platform</a:t>
            </a:r>
          </a:p>
        </p:txBody>
      </p:sp>
      <p:sp>
        <p:nvSpPr>
          <p:cNvPr name="TextBox 10" id="10"/>
          <p:cNvSpPr txBox="true"/>
          <p:nvPr/>
        </p:nvSpPr>
        <p:spPr>
          <a:xfrm rot="0">
            <a:off x="1505079" y="8069042"/>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Easy order placement and tracking.</a:t>
            </a:r>
          </a:p>
        </p:txBody>
      </p:sp>
      <p:sp>
        <p:nvSpPr>
          <p:cNvPr name="Freeform 11" id="11"/>
          <p:cNvSpPr/>
          <p:nvPr/>
        </p:nvSpPr>
        <p:spPr>
          <a:xfrm flipH="false" flipV="false" rot="5400000">
            <a:off x="3896947" y="4012746"/>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12" id="12"/>
          <p:cNvGrpSpPr/>
          <p:nvPr/>
        </p:nvGrpSpPr>
        <p:grpSpPr>
          <a:xfrm rot="0">
            <a:off x="914946" y="3194473"/>
            <a:ext cx="4886146" cy="2802481"/>
            <a:chOff x="0" y="0"/>
            <a:chExt cx="1127313" cy="646578"/>
          </a:xfrm>
        </p:grpSpPr>
        <p:sp>
          <p:nvSpPr>
            <p:cNvPr name="Freeform 13" id="13"/>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14" id="14"/>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15" id="15"/>
          <p:cNvSpPr txBox="true"/>
          <p:nvPr/>
        </p:nvSpPr>
        <p:spPr>
          <a:xfrm rot="0">
            <a:off x="1505079" y="3704557"/>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Advanced Search &amp; FIlter</a:t>
            </a:r>
          </a:p>
        </p:txBody>
      </p:sp>
      <p:sp>
        <p:nvSpPr>
          <p:cNvPr name="TextBox 16" id="16"/>
          <p:cNvSpPr txBox="true"/>
          <p:nvPr/>
        </p:nvSpPr>
        <p:spPr>
          <a:xfrm rot="0">
            <a:off x="1505079" y="4837558"/>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Quickly locate relevant research material to use.</a:t>
            </a:r>
          </a:p>
        </p:txBody>
      </p:sp>
      <p:sp>
        <p:nvSpPr>
          <p:cNvPr name="Freeform 17" id="17"/>
          <p:cNvSpPr/>
          <p:nvPr/>
        </p:nvSpPr>
        <p:spPr>
          <a:xfrm flipH="false" flipV="false" rot="5400000">
            <a:off x="3896947" y="751400"/>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18" id="18"/>
          <p:cNvGrpSpPr/>
          <p:nvPr/>
        </p:nvGrpSpPr>
        <p:grpSpPr>
          <a:xfrm rot="0">
            <a:off x="6371608" y="3194473"/>
            <a:ext cx="4886146" cy="2802481"/>
            <a:chOff x="0" y="0"/>
            <a:chExt cx="1127313" cy="646578"/>
          </a:xfrm>
        </p:grpSpPr>
        <p:sp>
          <p:nvSpPr>
            <p:cNvPr name="Freeform 19" id="19"/>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20" id="20"/>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21" id="21"/>
          <p:cNvSpPr txBox="true"/>
          <p:nvPr/>
        </p:nvSpPr>
        <p:spPr>
          <a:xfrm rot="0">
            <a:off x="6961740" y="3685931"/>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Bookmarking System</a:t>
            </a:r>
          </a:p>
        </p:txBody>
      </p:sp>
      <p:sp>
        <p:nvSpPr>
          <p:cNvPr name="TextBox 22" id="22"/>
          <p:cNvSpPr txBox="true"/>
          <p:nvPr/>
        </p:nvSpPr>
        <p:spPr>
          <a:xfrm rot="0">
            <a:off x="6961740" y="4807696"/>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Save favorite theses for future reference.</a:t>
            </a:r>
          </a:p>
        </p:txBody>
      </p:sp>
      <p:sp>
        <p:nvSpPr>
          <p:cNvPr name="Freeform 23" id="23"/>
          <p:cNvSpPr/>
          <p:nvPr/>
        </p:nvSpPr>
        <p:spPr>
          <a:xfrm flipH="false" flipV="false" rot="5400000">
            <a:off x="9353609" y="751400"/>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24" id="24"/>
          <p:cNvGrpSpPr/>
          <p:nvPr/>
        </p:nvGrpSpPr>
        <p:grpSpPr>
          <a:xfrm rot="0">
            <a:off x="6371608" y="6455819"/>
            <a:ext cx="4886146" cy="2802481"/>
            <a:chOff x="0" y="0"/>
            <a:chExt cx="1127313" cy="646578"/>
          </a:xfrm>
        </p:grpSpPr>
        <p:sp>
          <p:nvSpPr>
            <p:cNvPr name="Freeform 25" id="25"/>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26" id="26"/>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27" id="27"/>
          <p:cNvSpPr txBox="true"/>
          <p:nvPr/>
        </p:nvSpPr>
        <p:spPr>
          <a:xfrm rot="0">
            <a:off x="6961740" y="6965903"/>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Discussion Forms </a:t>
            </a:r>
          </a:p>
        </p:txBody>
      </p:sp>
      <p:sp>
        <p:nvSpPr>
          <p:cNvPr name="TextBox 28" id="28"/>
          <p:cNvSpPr txBox="true"/>
          <p:nvPr/>
        </p:nvSpPr>
        <p:spPr>
          <a:xfrm rot="0">
            <a:off x="6961740" y="8098904"/>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Encourage collaboration between users.</a:t>
            </a:r>
          </a:p>
        </p:txBody>
      </p:sp>
      <p:sp>
        <p:nvSpPr>
          <p:cNvPr name="Freeform 29" id="29"/>
          <p:cNvSpPr/>
          <p:nvPr/>
        </p:nvSpPr>
        <p:spPr>
          <a:xfrm flipH="false" flipV="false" rot="5400000">
            <a:off x="9353609" y="4012746"/>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30" id="30"/>
          <p:cNvGrpSpPr/>
          <p:nvPr/>
        </p:nvGrpSpPr>
        <p:grpSpPr>
          <a:xfrm rot="0">
            <a:off x="11916392" y="3194473"/>
            <a:ext cx="4886146" cy="2802481"/>
            <a:chOff x="0" y="0"/>
            <a:chExt cx="1127313" cy="646578"/>
          </a:xfrm>
        </p:grpSpPr>
        <p:sp>
          <p:nvSpPr>
            <p:cNvPr name="Freeform 31" id="31"/>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32" id="32"/>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33" id="33"/>
          <p:cNvSpPr txBox="true"/>
          <p:nvPr/>
        </p:nvSpPr>
        <p:spPr>
          <a:xfrm rot="0">
            <a:off x="12506525" y="3704557"/>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Offline</a:t>
            </a:r>
          </a:p>
          <a:p>
            <a:pPr algn="l">
              <a:lnSpc>
                <a:spcPts val="3779"/>
              </a:lnSpc>
            </a:pPr>
            <a:r>
              <a:rPr lang="en-US" sz="2700" b="true">
                <a:solidFill>
                  <a:srgbClr val="EA9F1E"/>
                </a:solidFill>
                <a:latin typeface="Inter Bold"/>
                <a:ea typeface="Inter Bold"/>
                <a:cs typeface="Inter Bold"/>
                <a:sym typeface="Inter Bold"/>
              </a:rPr>
              <a:t> Access</a:t>
            </a:r>
          </a:p>
        </p:txBody>
      </p:sp>
      <p:sp>
        <p:nvSpPr>
          <p:cNvPr name="TextBox 34" id="34"/>
          <p:cNvSpPr txBox="true"/>
          <p:nvPr/>
        </p:nvSpPr>
        <p:spPr>
          <a:xfrm rot="0">
            <a:off x="12506525" y="4837558"/>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Allows user to download and access the theses.</a:t>
            </a:r>
          </a:p>
        </p:txBody>
      </p:sp>
      <p:sp>
        <p:nvSpPr>
          <p:cNvPr name="Freeform 35" id="35"/>
          <p:cNvSpPr/>
          <p:nvPr/>
        </p:nvSpPr>
        <p:spPr>
          <a:xfrm flipH="false" flipV="false" rot="5400000">
            <a:off x="14898393" y="751400"/>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grpSp>
        <p:nvGrpSpPr>
          <p:cNvPr name="Group 36" id="36"/>
          <p:cNvGrpSpPr/>
          <p:nvPr/>
        </p:nvGrpSpPr>
        <p:grpSpPr>
          <a:xfrm rot="0">
            <a:off x="11916392" y="6455819"/>
            <a:ext cx="4886146" cy="2802481"/>
            <a:chOff x="0" y="0"/>
            <a:chExt cx="1127313" cy="646578"/>
          </a:xfrm>
        </p:grpSpPr>
        <p:sp>
          <p:nvSpPr>
            <p:cNvPr name="Freeform 37" id="37"/>
            <p:cNvSpPr/>
            <p:nvPr/>
          </p:nvSpPr>
          <p:spPr>
            <a:xfrm flipH="false" flipV="false" rot="0">
              <a:off x="0" y="0"/>
              <a:ext cx="1127313" cy="646578"/>
            </a:xfrm>
            <a:custGeom>
              <a:avLst/>
              <a:gdLst/>
              <a:ahLst/>
              <a:cxnLst/>
              <a:rect r="r" b="b" t="t" l="l"/>
              <a:pathLst>
                <a:path h="646578" w="1127313">
                  <a:moveTo>
                    <a:pt x="0" y="0"/>
                  </a:moveTo>
                  <a:lnTo>
                    <a:pt x="1127313" y="0"/>
                  </a:lnTo>
                  <a:lnTo>
                    <a:pt x="1127313" y="646578"/>
                  </a:lnTo>
                  <a:lnTo>
                    <a:pt x="0" y="646578"/>
                  </a:lnTo>
                  <a:close/>
                </a:path>
              </a:pathLst>
            </a:custGeom>
            <a:gradFill rotWithShape="true">
              <a:gsLst>
                <a:gs pos="0">
                  <a:srgbClr val="FFFFFF">
                    <a:alpha val="32000"/>
                  </a:srgbClr>
                </a:gs>
                <a:gs pos="100000">
                  <a:srgbClr val="FFF8F8">
                    <a:alpha val="6240"/>
                  </a:srgbClr>
                </a:gs>
              </a:gsLst>
              <a:lin ang="5400000"/>
            </a:gradFill>
          </p:spPr>
        </p:sp>
        <p:sp>
          <p:nvSpPr>
            <p:cNvPr name="TextBox 38" id="38"/>
            <p:cNvSpPr txBox="true"/>
            <p:nvPr/>
          </p:nvSpPr>
          <p:spPr>
            <a:xfrm>
              <a:off x="0" y="-47625"/>
              <a:ext cx="1127313" cy="694203"/>
            </a:xfrm>
            <a:prstGeom prst="rect">
              <a:avLst/>
            </a:prstGeom>
          </p:spPr>
          <p:txBody>
            <a:bodyPr anchor="ctr" rtlCol="false" tIns="57991" lIns="57991" bIns="57991" rIns="57991"/>
            <a:lstStyle/>
            <a:p>
              <a:pPr algn="ctr">
                <a:lnSpc>
                  <a:spcPts val="3220"/>
                </a:lnSpc>
              </a:pPr>
            </a:p>
          </p:txBody>
        </p:sp>
      </p:grpSp>
      <p:sp>
        <p:nvSpPr>
          <p:cNvPr name="TextBox 39" id="39"/>
          <p:cNvSpPr txBox="true"/>
          <p:nvPr/>
        </p:nvSpPr>
        <p:spPr>
          <a:xfrm rot="0">
            <a:off x="12506525" y="6965903"/>
            <a:ext cx="2672593" cy="931545"/>
          </a:xfrm>
          <a:prstGeom prst="rect">
            <a:avLst/>
          </a:prstGeom>
        </p:spPr>
        <p:txBody>
          <a:bodyPr anchor="t" rtlCol="false" tIns="0" lIns="0" bIns="0" rIns="0">
            <a:spAutoFit/>
          </a:bodyPr>
          <a:lstStyle/>
          <a:p>
            <a:pPr algn="l">
              <a:lnSpc>
                <a:spcPts val="3779"/>
              </a:lnSpc>
            </a:pPr>
            <a:r>
              <a:rPr lang="en-US" sz="2700" b="true">
                <a:solidFill>
                  <a:srgbClr val="EA9F1E"/>
                </a:solidFill>
                <a:latin typeface="Inter Bold"/>
                <a:ea typeface="Inter Bold"/>
                <a:cs typeface="Inter Bold"/>
                <a:sym typeface="Inter Bold"/>
              </a:rPr>
              <a:t>Citation Generator</a:t>
            </a:r>
          </a:p>
        </p:txBody>
      </p:sp>
      <p:sp>
        <p:nvSpPr>
          <p:cNvPr name="TextBox 40" id="40"/>
          <p:cNvSpPr txBox="true"/>
          <p:nvPr/>
        </p:nvSpPr>
        <p:spPr>
          <a:xfrm rot="0">
            <a:off x="12506525" y="8098904"/>
            <a:ext cx="3657902" cy="763270"/>
          </a:xfrm>
          <a:prstGeom prst="rect">
            <a:avLst/>
          </a:prstGeom>
        </p:spPr>
        <p:txBody>
          <a:bodyPr anchor="t" rtlCol="false" tIns="0" lIns="0" bIns="0" rIns="0">
            <a:spAutoFit/>
          </a:bodyPr>
          <a:lstStyle/>
          <a:p>
            <a:pPr algn="l">
              <a:lnSpc>
                <a:spcPts val="3079"/>
              </a:lnSpc>
            </a:pPr>
            <a:r>
              <a:rPr lang="en-US" sz="2199">
                <a:solidFill>
                  <a:srgbClr val="FFFFFF"/>
                </a:solidFill>
                <a:latin typeface="Inter"/>
                <a:ea typeface="Inter"/>
                <a:cs typeface="Inter"/>
                <a:sym typeface="Inter"/>
              </a:rPr>
              <a:t>Generates citation in different formats.</a:t>
            </a:r>
          </a:p>
        </p:txBody>
      </p:sp>
      <p:sp>
        <p:nvSpPr>
          <p:cNvPr name="Freeform 41" id="41"/>
          <p:cNvSpPr/>
          <p:nvPr/>
        </p:nvSpPr>
        <p:spPr>
          <a:xfrm flipH="false" flipV="false" rot="5400000">
            <a:off x="14898393" y="4012746"/>
            <a:ext cx="239421" cy="4886146"/>
          </a:xfrm>
          <a:custGeom>
            <a:avLst/>
            <a:gdLst/>
            <a:ahLst/>
            <a:cxnLst/>
            <a:rect r="r" b="b" t="t" l="l"/>
            <a:pathLst>
              <a:path h="4886146" w="239421">
                <a:moveTo>
                  <a:pt x="0" y="0"/>
                </a:moveTo>
                <a:lnTo>
                  <a:pt x="239421" y="0"/>
                </a:lnTo>
                <a:lnTo>
                  <a:pt x="239421" y="4886146"/>
                </a:lnTo>
                <a:lnTo>
                  <a:pt x="0" y="4886146"/>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DAGiq_IJnNI</dc:identifier>
  <dcterms:modified xsi:type="dcterms:W3CDTF">2011-08-01T06:04:30Z</dcterms:modified>
  <cp:revision>1</cp:revision>
  <dc:title>System-Proposal</dc:title>
</cp:coreProperties>
</file>